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2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  <p:sldMasterId id="2147483702" r:id="rId2"/>
    <p:sldMasterId id="2147483742" r:id="rId3"/>
  </p:sldMasterIdLst>
  <p:notesMasterIdLst>
    <p:notesMasterId r:id="rId14"/>
  </p:notesMasterIdLst>
  <p:handoutMasterIdLst>
    <p:handoutMasterId r:id="rId15"/>
  </p:handoutMasterIdLst>
  <p:sldIdLst>
    <p:sldId id="412" r:id="rId4"/>
    <p:sldId id="407" r:id="rId5"/>
    <p:sldId id="409" r:id="rId6"/>
    <p:sldId id="331" r:id="rId7"/>
    <p:sldId id="402" r:id="rId8"/>
    <p:sldId id="372" r:id="rId9"/>
    <p:sldId id="374" r:id="rId10"/>
    <p:sldId id="386" r:id="rId11"/>
    <p:sldId id="388" r:id="rId12"/>
    <p:sldId id="371" r:id="rId13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AA00"/>
    <a:srgbClr val="69A6FF"/>
    <a:srgbClr val="0064FF"/>
    <a:srgbClr val="FE4A00"/>
    <a:srgbClr val="131046"/>
    <a:srgbClr val="003BC9"/>
    <a:srgbClr val="F5F7FB"/>
    <a:srgbClr val="232D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68" autoAdjust="0"/>
    <p:restoredTop sz="95352" autoAdjust="0"/>
  </p:normalViewPr>
  <p:slideViewPr>
    <p:cSldViewPr snapToGrid="0">
      <p:cViewPr varScale="1">
        <p:scale>
          <a:sx n="159" d="100"/>
          <a:sy n="159" d="100"/>
        </p:scale>
        <p:origin x="184" y="3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90" d="100"/>
        <a:sy n="90" d="100"/>
      </p:scale>
      <p:origin x="0" y="0"/>
    </p:cViewPr>
  </p:notesTextViewPr>
  <p:sorterViewPr>
    <p:cViewPr>
      <p:scale>
        <a:sx n="160" d="100"/>
        <a:sy n="160" d="100"/>
      </p:scale>
      <p:origin x="0" y="0"/>
    </p:cViewPr>
  </p:sorterViewPr>
  <p:notesViewPr>
    <p:cSldViewPr snapToGrid="0">
      <p:cViewPr>
        <p:scale>
          <a:sx n="160" d="100"/>
          <a:sy n="160" d="100"/>
        </p:scale>
        <p:origin x="954" y="-4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D4E5A9-4810-EA4A-987A-78E2E68F2DE2}" type="datetimeFigureOut">
              <a:rPr lang="en-US" smtClean="0"/>
              <a:t>5/9/18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EAAFE7-CBE4-0A4F-94B4-865F409D77D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31168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57A27-B8D1-4737-999F-E4EB83941AD5}" type="datetimeFigureOut">
              <a:rPr lang="en-US" smtClean="0"/>
              <a:t>5/9/18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0746B0-E623-43C3-B998-5542CCB464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14504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AED143-1506-434C-B47D-CBF33F177BE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0821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Start with IBM Transformation Advisor to understand your inventory and to select  the best entry point into your modernization journey.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Deliver value at each step of the journey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Outcomes are accelerated as you progress thru the journey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GET FIRST RESULTS IN WEEKS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Containerize the monolith to</a:t>
            </a:r>
            <a:r>
              <a:rPr lang="en-US" sz="1200" b="1" baseline="0" dirty="0"/>
              <a:t> </a:t>
            </a:r>
            <a:r>
              <a:rPr lang="en-US" sz="1200" dirty="0"/>
              <a:t>Reduce costs, simplify operations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Expose on-</a:t>
            </a:r>
            <a:r>
              <a:rPr lang="en-US" sz="1200" b="1" dirty="0" err="1"/>
              <a:t>prem</a:t>
            </a:r>
            <a:r>
              <a:rPr lang="en-US" sz="1200" b="1" dirty="0"/>
              <a:t> assets with APIs. </a:t>
            </a:r>
            <a:r>
              <a:rPr lang="en-US" sz="1200" dirty="0"/>
              <a:t>Build APIs for your legacy assets that will not move to the cloud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Refactor into </a:t>
            </a:r>
            <a:r>
              <a:rPr lang="en-US" sz="1200" b="1" dirty="0" err="1"/>
              <a:t>macroservices</a:t>
            </a:r>
            <a:r>
              <a:rPr lang="en-US" sz="1200" b="1" dirty="0"/>
              <a:t>. </a:t>
            </a:r>
            <a:r>
              <a:rPr lang="en-US" sz="1200" dirty="0"/>
              <a:t>Break down monoliths into deployable components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Add microservices </a:t>
            </a:r>
            <a:r>
              <a:rPr lang="en-US" sz="1200" dirty="0"/>
              <a:t>Innovate incrementally, establish success early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Strangle the monolith </a:t>
            </a:r>
            <a:r>
              <a:rPr lang="en-US" sz="1200" dirty="0"/>
              <a:t>Sunset the monolith incrementally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D2536-B53E-1842-84AC-1DEA9D565D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18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746B0-E623-43C3-B998-5542CCB4649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6940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Start with WAS based applications and use its dependencies to drive adoption of other IBM Software on IBM Cloud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38A2F8-54F1-AB4E-B8B5-B1130F7515F8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028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203782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E434E44F-9133-4780-962D-DB462EE4DC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7197B93F-A9CE-453B-97B2-14C27BD5EA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071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1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D1C0C2F-39EF-4338-AB00-CE1874C629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25F81144-1A7F-4627-8E01-BA7385B33B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73753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6560682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666750"/>
            <a:ext cx="6400800" cy="38242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61384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8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316744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81746024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090961"/>
            <a:ext cx="4215008" cy="3456432"/>
          </a:xfrm>
        </p:spPr>
        <p:txBody>
          <a:bodyPr/>
          <a:lstStyle>
            <a:lvl1pPr marL="117475" indent="-117475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57205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4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5"/>
            <a:ext cx="6400800" cy="4597400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096988030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02257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5875252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 sz="1100"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88819078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Picture 4" descr="ibm_g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0"/>
            <a:ext cx="1297608" cy="52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8615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5021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995519"/>
            <a:ext cx="4114800" cy="368760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116649"/>
            <a:ext cx="4114800" cy="356647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43A0E7EF-1C99-4926-A6F9-7F908731DD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1C61141C-5C4B-4B08-99CF-338DEB9D6A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04452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1828800" cy="358965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3470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3470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ADE0A5A0-5884-4CC4-A7FD-38E2C53DC0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1E9F0769-564F-4CE7-93EB-76AF13575D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5263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1"/>
            <a:ext cx="4114800" cy="358584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CC677BD9-68F6-4ED4-9FE4-C201B34692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F395B1F6-BE83-425C-8E71-79A25E88A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64355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1828800" cy="358584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7280"/>
            <a:ext cx="1828800" cy="35858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2A23F265-4C5E-454A-A076-08846546DE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F97EB622-2E81-4C93-B701-1F4DC4718C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33891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7281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7281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479F64DE-B263-4FC3-997A-D19F48A3DC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778805B5-A995-4172-A9FD-76467784AB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5037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24713"/>
            <a:ext cx="4114800" cy="350144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7EE65D7F-045A-4AF9-B6EC-1313BBAC78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5FC43D53-D2FD-4C49-97D9-2E9B7F33C1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9221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9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2D45206B-F646-4E1B-A062-559C7C0F591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CA61630D-50E6-4883-9018-9A5989E5762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3851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9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41F08E6-9402-4F97-AE9A-F4F0D38FF9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16B5EC78-B869-466E-8B95-186AA3681C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9160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870FF6B-89D1-4D6D-9BB5-842C191ACC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654E0D8F-CB57-46C3-8E58-71DB9CEEED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586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408ACCBB-58A8-46C0-B063-56D2F4C492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AFFAE8D3-E948-4771-B71C-CB2A47161C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46459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82881"/>
            <a:ext cx="4114800" cy="300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1"/>
            <a:ext cx="4114800" cy="3488731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74985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7081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2" y="2571750"/>
            <a:ext cx="2285997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848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8951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86636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82880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19981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097281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589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9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666751"/>
            <a:ext cx="6400800" cy="3824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6478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9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5057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994945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076" algn="dec"/>
              </a:tabLst>
              <a:defRPr/>
            </a:lvl1pPr>
            <a:lvl2pPr marL="173034" indent="-173034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2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076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189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2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B264CEA8-11AE-4C20-8532-746655894A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C08CCE1B-9625-4528-9629-F2BE4AEC0A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243838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090961"/>
            <a:ext cx="4215008" cy="3456432"/>
          </a:xfrm>
        </p:spPr>
        <p:txBody>
          <a:bodyPr/>
          <a:lstStyle>
            <a:lvl1pPr marL="117472" indent="-117472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7561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5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6"/>
            <a:ext cx="6400800" cy="4597400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00862322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33868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3">
            <a:extLst>
              <a:ext uri="{FF2B5EF4-FFF2-40B4-BE49-F238E27FC236}">
                <a16:creationId xmlns:a16="http://schemas.microsoft.com/office/drawing/2014/main" id="{B755B231-F13A-423C-BA7E-BF674CFAF3C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482" y="4869748"/>
            <a:ext cx="1608607" cy="29114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41C1FED4-A1F8-4169-A0AA-6C15BC022F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00868" y="4876782"/>
            <a:ext cx="419383" cy="256173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566980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076" algn="dec"/>
              </a:tabLst>
              <a:defRPr sz="1100"/>
            </a:lvl1pPr>
            <a:lvl2pPr marL="173034" indent="-173034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260" algn="r"/>
              </a:tabLst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41060D7-2049-4496-A704-BC9C6D1964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482" y="4869748"/>
            <a:ext cx="1981401" cy="29114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966C4F7B-D579-416C-A807-E0B7C78799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92308" y="4869748"/>
            <a:ext cx="327943" cy="256173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632832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1"/>
            <a:ext cx="1292094" cy="526097"/>
          </a:xfrm>
          <a:prstGeom prst="rect">
            <a:avLst/>
          </a:prstGeom>
        </p:spPr>
      </p:pic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234B5496-3BD8-46BF-BFA7-A2AB00EB39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482" y="4869748"/>
            <a:ext cx="1453863" cy="29114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734EF4D2-8351-41A6-B764-BD7A137C52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14936" y="4869748"/>
            <a:ext cx="405316" cy="256173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51427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IBM Cloud / © 2018 IBM Corporation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52F5A-BC9D-4127-A3B1-B9E6708A7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82092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203782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E434E44F-9133-4780-962D-DB462EE4DC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7197B93F-A9CE-453B-97B2-14C27BD5EA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3425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408ACCBB-58A8-46C0-B063-56D2F4C4922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AFFAE8D3-E948-4771-B71C-CB2A47161C3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79085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076" algn="dec"/>
              </a:tabLst>
              <a:defRPr/>
            </a:lvl1pPr>
            <a:lvl2pPr marL="173034" indent="-173034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2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076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189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2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B264CEA8-11AE-4C20-8532-746655894A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C08CCE1B-9625-4528-9629-F2BE4AEC0A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293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3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03CB3023-A1D8-4705-B3B0-263CD9F54D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8C2480D9-D542-4046-A76B-3BCE300191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2697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3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03CB3023-A1D8-4705-B3B0-263CD9F54D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8C2480D9-D542-4046-A76B-3BCE300191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24616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3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D63703D7-FF74-4A8F-A91B-63FC4B9D306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1415BE73-16DE-44E1-8838-941ECD786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98773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5177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4FABAC-0B56-4B6C-B317-49FC2559A3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4737675B-698A-44A1-83EB-108F4CAB252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577970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9"/>
            <a:ext cx="5187462" cy="4520805"/>
          </a:xfrm>
        </p:spPr>
        <p:txBody>
          <a:bodyPr/>
          <a:lstStyle>
            <a:lvl1pPr marL="117472" indent="-117472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1897C97-E484-4D58-8262-4CD29248B8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C516F0B1-4EAA-47CF-AF88-CCC15A05A5A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08359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4328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493776"/>
            <a:ext cx="4114800" cy="4199730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4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EA617933-BE49-43B3-90B5-E6A31B66E2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F89A524C-0DE6-4E54-8B4A-F8376A5A42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85691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9593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3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3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BCE5B2B-521F-43AF-B1F5-FB2B61130D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C2DAE1B0-EB03-437E-A270-41A2ED83FA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7915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1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6D1C0C2F-39EF-4338-AB00-CE1874C629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25F81144-1A7F-4627-8E01-BA7385B33B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10695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5021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995519"/>
            <a:ext cx="4114800" cy="368760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116649"/>
            <a:ext cx="4114800" cy="356647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43A0E7EF-1C99-4926-A6F9-7F908731DD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1C61141C-5C4B-4B08-99CF-338DEB9D6A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393991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1828800" cy="358965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3470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3470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ooter Placeholder 3">
            <a:extLst>
              <a:ext uri="{FF2B5EF4-FFF2-40B4-BE49-F238E27FC236}">
                <a16:creationId xmlns:a16="http://schemas.microsoft.com/office/drawing/2014/main" id="{ADE0A5A0-5884-4CC4-A7FD-38E2C53DC01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13" name="Slide Number Placeholder 1">
            <a:extLst>
              <a:ext uri="{FF2B5EF4-FFF2-40B4-BE49-F238E27FC236}">
                <a16:creationId xmlns:a16="http://schemas.microsoft.com/office/drawing/2014/main" id="{1E9F0769-564F-4CE7-93EB-76AF13575D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2071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1"/>
            <a:ext cx="4114800" cy="358584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CC677BD9-68F6-4ED4-9FE4-C201B34692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F395B1F6-BE83-425C-8E71-79A25E88A2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341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3"/>
            <a:ext cx="4114800" cy="1003807"/>
          </a:xfrm>
        </p:spPr>
        <p:txBody>
          <a:bodyPr/>
          <a:lstStyle>
            <a:lvl1pPr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D63703D7-FF74-4A8F-A91B-63FC4B9D306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1415BE73-16DE-44E1-8838-941ECD786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94719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1828800" cy="358584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7280"/>
            <a:ext cx="1828800" cy="35858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2A23F265-4C5E-454A-A076-08846546DE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F97EB622-2E81-4C93-B701-1F4DC4718C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27357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7281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7281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479F64DE-B263-4FC3-997A-D19F48A3DC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778805B5-A995-4172-A9FD-76467784AB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43284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24713"/>
            <a:ext cx="4114800" cy="350144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7EE65D7F-045A-4AF9-B6EC-1313BBAC78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5FC43D53-D2FD-4C49-97D9-2E9B7F33C1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659923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9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2D45206B-F646-4E1B-A062-559C7C0F591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CA61630D-50E6-4883-9018-9A5989E5762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39352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9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41F08E6-9402-4F97-AE9A-F4F0D38FF9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16B5EC78-B869-466E-8B95-186AA3681CE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82659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870FF6B-89D1-4D6D-9BB5-842C191ACCD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654E0D8F-CB57-46C3-8E58-71DB9CEEED2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50755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82881"/>
            <a:ext cx="4114800" cy="300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1"/>
            <a:ext cx="4114800" cy="3488731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5417238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27242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2" y="2571750"/>
            <a:ext cx="2285997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1774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698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5177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1A4FABAC-0B56-4B6C-B317-49FC2559A3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4737675B-698A-44A1-83EB-108F4CAB252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25591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34953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82880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59959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097281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178247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9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666751"/>
            <a:ext cx="6400800" cy="38242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66797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16489"/>
            <a:ext cx="1828800" cy="3454400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050062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63188822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950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097280"/>
            <a:ext cx="1828800" cy="3502152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4712"/>
            <a:ext cx="1828800" cy="3456432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090961"/>
            <a:ext cx="4215008" cy="3456432"/>
          </a:xfrm>
        </p:spPr>
        <p:txBody>
          <a:bodyPr/>
          <a:lstStyle>
            <a:lvl1pPr marL="117472" indent="-117472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44571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5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6"/>
            <a:ext cx="6400800" cy="4597400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74839516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/>
          <a:lstStyle/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/>
          <a:lstStyle/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58271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3">
            <a:extLst>
              <a:ext uri="{FF2B5EF4-FFF2-40B4-BE49-F238E27FC236}">
                <a16:creationId xmlns:a16="http://schemas.microsoft.com/office/drawing/2014/main" id="{B755B231-F13A-423C-BA7E-BF674CFAF3C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482" y="4876782"/>
            <a:ext cx="1496066" cy="29114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3" name="Slide Number Placeholder 1">
            <a:extLst>
              <a:ext uri="{FF2B5EF4-FFF2-40B4-BE49-F238E27FC236}">
                <a16:creationId xmlns:a16="http://schemas.microsoft.com/office/drawing/2014/main" id="{41C1FED4-A1F8-4169-A0AA-6C15BC022F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57878" y="4869748"/>
            <a:ext cx="386122" cy="256173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6025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9"/>
            <a:ext cx="5187462" cy="4520805"/>
          </a:xfrm>
        </p:spPr>
        <p:txBody>
          <a:bodyPr/>
          <a:lstStyle>
            <a:lvl1pPr marL="117472" indent="-117472"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1897C97-E484-4D58-8262-4CD29248B8F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C516F0B1-4EAA-47CF-AF88-CCC15A05A5A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057906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076" algn="dec"/>
              </a:tabLst>
              <a:defRPr sz="1100"/>
            </a:lvl1pPr>
            <a:lvl2pPr marL="173034" indent="-173034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18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260" algn="r"/>
              </a:tabLst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B41060D7-2049-4496-A704-BC9C6D1964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482" y="4869748"/>
            <a:ext cx="1446829" cy="29114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966C4F7B-D579-416C-A807-E0B7C78799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71206" y="4869748"/>
            <a:ext cx="349045" cy="256173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64845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1"/>
            <a:ext cx="1292094" cy="526097"/>
          </a:xfrm>
          <a:prstGeom prst="rect">
            <a:avLst/>
          </a:prstGeom>
        </p:spPr>
      </p:pic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234B5496-3BD8-46BF-BFA7-A2AB00EB39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482" y="4869748"/>
            <a:ext cx="1467930" cy="29114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734EF4D2-8351-41A6-B764-BD7A137C524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00868" y="4869748"/>
            <a:ext cx="419383" cy="256173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07419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57200" y="205980"/>
            <a:ext cx="8229600" cy="468098"/>
          </a:xfrm>
          <a:prstGeom prst="rect">
            <a:avLst/>
          </a:prstGeom>
        </p:spPr>
        <p:txBody>
          <a:bodyPr vert="horz"/>
          <a:lstStyle>
            <a:lvl1pPr>
              <a:defRPr sz="2250" b="1">
                <a:solidFill>
                  <a:srgbClr val="264A60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589360"/>
            <a:ext cx="9144000" cy="0"/>
          </a:xfrm>
          <a:prstGeom prst="line">
            <a:avLst/>
          </a:prstGeom>
          <a:ln w="12700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3">
            <a:extLst>
              <a:ext uri="{FF2B5EF4-FFF2-40B4-BE49-F238E27FC236}">
                <a16:creationId xmlns:a16="http://schemas.microsoft.com/office/drawing/2014/main" id="{B37D29CC-FF52-4157-B9A7-634361A079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72482" y="4869748"/>
            <a:ext cx="1566404" cy="29114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B3A40393-3A9C-4A9D-825A-C3D818AB9F5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71206" y="4869748"/>
            <a:ext cx="349045" cy="256173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535410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78">
          <p15:clr>
            <a:srgbClr val="FBAE40"/>
          </p15:clr>
        </p15:guide>
        <p15:guide id="2" pos="288">
          <p15:clr>
            <a:srgbClr val="FBAE40"/>
          </p15:clr>
        </p15:guide>
        <p15:guide id="3" orient="horz" pos="3024">
          <p15:clr>
            <a:srgbClr val="FBAE40"/>
          </p15:clr>
        </p15:guide>
        <p15:guide id="4" pos="5472">
          <p15:clr>
            <a:srgbClr val="FBAE40"/>
          </p15:clr>
        </p15:guide>
        <p15:guide id="5" pos="2880">
          <p15:clr>
            <a:srgbClr val="FBAE40"/>
          </p15:clr>
        </p15:guide>
        <p15:guide id="6" orient="horz" pos="1620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0" y="1"/>
            <a:ext cx="9144000" cy="55734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 defTabSz="914333"/>
            <a:endParaRPr lang="en-US" sz="1800" dirty="0">
              <a:solidFill>
                <a:srgbClr val="1E88DA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39722" y="4920274"/>
            <a:ext cx="1192212" cy="923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defTabSz="914333"/>
            <a:r>
              <a:rPr lang="en-US" sz="600" dirty="0">
                <a:solidFill>
                  <a:srgbClr val="2D2D2D"/>
                </a:solidFill>
                <a:cs typeface="Arial" panose="020B0604020202020204" pitchFamily="34" charset="0"/>
              </a:rPr>
              <a:t>© 2017  IBM Corporation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914" y="59862"/>
            <a:ext cx="8463136" cy="471360"/>
          </a:xfrm>
        </p:spPr>
        <p:txBody>
          <a:bodyPr wrap="square" anchor="ctr" anchorCtr="0">
            <a:noAutofit/>
          </a:bodyPr>
          <a:lstStyle>
            <a:lvl1pPr>
              <a:lnSpc>
                <a:spcPts val="3000"/>
              </a:lnSpc>
              <a:defRPr sz="28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B3A40393-3A9C-4A9D-825A-C3D818AB9F5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71206" y="4869748"/>
            <a:ext cx="349045" cy="256173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74835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above) +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itle 1"/>
          <p:cNvSpPr>
            <a:spLocks noGrp="1"/>
          </p:cNvSpPr>
          <p:nvPr>
            <p:ph type="title"/>
          </p:nvPr>
        </p:nvSpPr>
        <p:spPr>
          <a:xfrm>
            <a:off x="365760" y="173736"/>
            <a:ext cx="8016240" cy="390144"/>
          </a:xfrm>
        </p:spPr>
        <p:txBody>
          <a:bodyPr/>
          <a:lstStyle>
            <a:lvl1pPr>
              <a:defRPr sz="2800" b="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59445" y="4759788"/>
            <a:ext cx="508355" cy="264262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90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pPr defTabSz="457189" eaLnBrk="0" fontAlgn="base" hangingPunct="0">
              <a:spcBef>
                <a:spcPct val="0"/>
              </a:spcBef>
              <a:spcAft>
                <a:spcPct val="0"/>
              </a:spcAft>
              <a:buClr>
                <a:srgbClr val="AEAEAE"/>
              </a:buClr>
            </a:pPr>
            <a:fld id="{49B251D6-59A5-5440-A186-83C59CB8DA62}" type="slidenum">
              <a:rPr lang="en-US" smtClean="0">
                <a:solidFill>
                  <a:srgbClr val="5A5A5A"/>
                </a:solidFill>
                <a:ea typeface="MS PGothic" panose="020B0600070205080204" pitchFamily="34" charset="-128"/>
              </a:rPr>
              <a:pPr defTabSz="457189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rgbClr val="AEAEAE"/>
                </a:buClr>
              </a:pPr>
              <a:t>‹#›</a:t>
            </a:fld>
            <a:endParaRPr lang="en-US" dirty="0">
              <a:solidFill>
                <a:srgbClr val="5A5A5A"/>
              </a:solidFill>
              <a:ea typeface="MS PGothic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742005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28599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203781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7" descr="ibm_g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705334"/>
            <a:ext cx="521589" cy="21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31157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3642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686376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136521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2"/>
            <a:ext cx="4114800" cy="1003807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511555"/>
            <a:ext cx="4114800" cy="3108960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9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26211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4328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493776"/>
            <a:ext cx="4114800" cy="4199730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4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EA617933-BE49-43B3-90B5-E6A31B66E2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8" name="Slide Number Placeholder 1">
            <a:extLst>
              <a:ext uri="{FF2B5EF4-FFF2-40B4-BE49-F238E27FC236}">
                <a16:creationId xmlns:a16="http://schemas.microsoft.com/office/drawing/2014/main" id="{F89A524C-0DE6-4E54-8B4A-F8376A5A42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03699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5176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99754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5187462" cy="4520805"/>
          </a:xfrm>
        </p:spPr>
        <p:txBody>
          <a:bodyPr/>
          <a:lstStyle>
            <a:lvl1pPr marL="117475" indent="-117475"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36745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43280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493776"/>
            <a:ext cx="4114800" cy="4199730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3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777907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9593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37769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70"/>
            <a:ext cx="4114800" cy="35896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70"/>
            <a:ext cx="4114800" cy="358965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082381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5021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995518"/>
            <a:ext cx="4114800" cy="368760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116648"/>
            <a:ext cx="4114800" cy="3566477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51793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6400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3469"/>
            <a:ext cx="1828800" cy="358965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3469"/>
            <a:ext cx="1828800" cy="358965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09827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58584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39831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640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79"/>
            <a:ext cx="1828800" cy="3585845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097279"/>
            <a:ext cx="1828800" cy="35858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886370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097280"/>
            <a:ext cx="1828800" cy="350144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98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9593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3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3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BCE5B2B-521F-43AF-B1F5-FB2B61130D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9" name="Slide Number Placeholder 1">
            <a:extLst>
              <a:ext uri="{FF2B5EF4-FFF2-40B4-BE49-F238E27FC236}">
                <a16:creationId xmlns:a16="http://schemas.microsoft.com/office/drawing/2014/main" id="{C2DAE1B0-EB03-437E-A270-41A2ED83FAF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810523" y="4942332"/>
            <a:ext cx="333477" cy="256173"/>
          </a:xfrm>
        </p:spPr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9841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3272"/>
            <a:ext cx="4114800" cy="356616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11286"/>
            <a:ext cx="4114800" cy="350144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121335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952514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05029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381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58620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6858000" y="4832418"/>
            <a:ext cx="2057400" cy="13716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82880"/>
            <a:ext cx="4114800" cy="30003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097280"/>
            <a:ext cx="4114800" cy="3488731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6225420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0946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2285997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58908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83225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53498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82880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>
                <a:solidFill>
                  <a:srgbClr val="FFFFFF"/>
                </a:solidFill>
              </a:rPr>
              <a:t>IBM Cloud / © 2018 IBM Corporation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973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26" Type="http://schemas.openxmlformats.org/officeDocument/2006/relationships/slideLayout" Target="../slideLayouts/slideLayout62.xml"/><Relationship Id="rId39" Type="http://schemas.openxmlformats.org/officeDocument/2006/relationships/theme" Target="../theme/theme2.xml"/><Relationship Id="rId21" Type="http://schemas.openxmlformats.org/officeDocument/2006/relationships/slideLayout" Target="../slideLayouts/slideLayout57.xml"/><Relationship Id="rId34" Type="http://schemas.openxmlformats.org/officeDocument/2006/relationships/slideLayout" Target="../slideLayouts/slideLayout70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5" Type="http://schemas.openxmlformats.org/officeDocument/2006/relationships/slideLayout" Target="../slideLayouts/slideLayout61.xml"/><Relationship Id="rId33" Type="http://schemas.openxmlformats.org/officeDocument/2006/relationships/slideLayout" Target="../slideLayouts/slideLayout69.xml"/><Relationship Id="rId38" Type="http://schemas.openxmlformats.org/officeDocument/2006/relationships/slideLayout" Target="../slideLayouts/slideLayout74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slideLayout" Target="../slideLayouts/slideLayout56.xml"/><Relationship Id="rId29" Type="http://schemas.openxmlformats.org/officeDocument/2006/relationships/slideLayout" Target="../slideLayouts/slideLayout65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24" Type="http://schemas.openxmlformats.org/officeDocument/2006/relationships/slideLayout" Target="../slideLayouts/slideLayout60.xml"/><Relationship Id="rId32" Type="http://schemas.openxmlformats.org/officeDocument/2006/relationships/slideLayout" Target="../slideLayouts/slideLayout68.xml"/><Relationship Id="rId37" Type="http://schemas.openxmlformats.org/officeDocument/2006/relationships/slideLayout" Target="../slideLayouts/slideLayout73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23" Type="http://schemas.openxmlformats.org/officeDocument/2006/relationships/slideLayout" Target="../slideLayouts/slideLayout59.xml"/><Relationship Id="rId28" Type="http://schemas.openxmlformats.org/officeDocument/2006/relationships/slideLayout" Target="../slideLayouts/slideLayout64.xml"/><Relationship Id="rId36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55.xml"/><Relationship Id="rId31" Type="http://schemas.openxmlformats.org/officeDocument/2006/relationships/slideLayout" Target="../slideLayouts/slideLayout67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58.xml"/><Relationship Id="rId27" Type="http://schemas.openxmlformats.org/officeDocument/2006/relationships/slideLayout" Target="../slideLayouts/slideLayout63.xml"/><Relationship Id="rId30" Type="http://schemas.openxmlformats.org/officeDocument/2006/relationships/slideLayout" Target="../slideLayouts/slideLayout66.xml"/><Relationship Id="rId35" Type="http://schemas.openxmlformats.org/officeDocument/2006/relationships/slideLayout" Target="../slideLayouts/slideLayout71.xml"/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92.xml"/><Relationship Id="rId26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95.xml"/><Relationship Id="rId34" Type="http://schemas.openxmlformats.org/officeDocument/2006/relationships/slideLayout" Target="../slideLayouts/slideLayout108.xml"/><Relationship Id="rId7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6.xml"/><Relationship Id="rId17" Type="http://schemas.openxmlformats.org/officeDocument/2006/relationships/slideLayout" Target="../slideLayouts/slideLayout91.xml"/><Relationship Id="rId25" Type="http://schemas.openxmlformats.org/officeDocument/2006/relationships/slideLayout" Target="../slideLayouts/slideLayout99.xml"/><Relationship Id="rId33" Type="http://schemas.openxmlformats.org/officeDocument/2006/relationships/slideLayout" Target="../slideLayouts/slideLayout107.xml"/><Relationship Id="rId2" Type="http://schemas.openxmlformats.org/officeDocument/2006/relationships/slideLayout" Target="../slideLayouts/slideLayout76.xml"/><Relationship Id="rId16" Type="http://schemas.openxmlformats.org/officeDocument/2006/relationships/slideLayout" Target="../slideLayouts/slideLayout90.xml"/><Relationship Id="rId20" Type="http://schemas.openxmlformats.org/officeDocument/2006/relationships/slideLayout" Target="../slideLayouts/slideLayout94.xml"/><Relationship Id="rId29" Type="http://schemas.openxmlformats.org/officeDocument/2006/relationships/slideLayout" Target="../slideLayouts/slideLayout103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5.xml"/><Relationship Id="rId24" Type="http://schemas.openxmlformats.org/officeDocument/2006/relationships/slideLayout" Target="../slideLayouts/slideLayout98.xml"/><Relationship Id="rId32" Type="http://schemas.openxmlformats.org/officeDocument/2006/relationships/slideLayout" Target="../slideLayouts/slideLayout106.xml"/><Relationship Id="rId5" Type="http://schemas.openxmlformats.org/officeDocument/2006/relationships/slideLayout" Target="../slideLayouts/slideLayout79.xml"/><Relationship Id="rId15" Type="http://schemas.openxmlformats.org/officeDocument/2006/relationships/slideLayout" Target="../slideLayouts/slideLayout89.xml"/><Relationship Id="rId23" Type="http://schemas.openxmlformats.org/officeDocument/2006/relationships/slideLayout" Target="../slideLayouts/slideLayout97.xml"/><Relationship Id="rId28" Type="http://schemas.openxmlformats.org/officeDocument/2006/relationships/slideLayout" Target="../slideLayouts/slideLayout102.xml"/><Relationship Id="rId36" Type="http://schemas.openxmlformats.org/officeDocument/2006/relationships/theme" Target="../theme/theme3.xml"/><Relationship Id="rId10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93.xml"/><Relationship Id="rId31" Type="http://schemas.openxmlformats.org/officeDocument/2006/relationships/slideLayout" Target="../slideLayouts/slideLayout105.xml"/><Relationship Id="rId4" Type="http://schemas.openxmlformats.org/officeDocument/2006/relationships/slideLayout" Target="../slideLayouts/slideLayout78.xml"/><Relationship Id="rId9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6.xml"/><Relationship Id="rId27" Type="http://schemas.openxmlformats.org/officeDocument/2006/relationships/slideLayout" Target="../slideLayouts/slideLayout101.xml"/><Relationship Id="rId30" Type="http://schemas.openxmlformats.org/officeDocument/2006/relationships/slideLayout" Target="../slideLayouts/slideLayout104.xml"/><Relationship Id="rId35" Type="http://schemas.openxmlformats.org/officeDocument/2006/relationships/slideLayout" Target="../slideLayouts/slideLayout109.xml"/><Relationship Id="rId8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310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9"/>
            <a:ext cx="4114800" cy="4491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600" y="192025"/>
            <a:ext cx="4114800" cy="45002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E571D524-1666-4DB1-B0C7-AAA83C31F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312" y="4942332"/>
            <a:ext cx="1548162" cy="29114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de-DE" sz="600">
                <a:latin typeface="Arial"/>
                <a:cs typeface="Arial" charset="0"/>
              </a:rPr>
              <a:t>IBM Cloud / © 2018 IBM Corporation</a:t>
            </a:r>
            <a:endParaRPr lang="en-US" sz="600" dirty="0">
              <a:latin typeface="Arial"/>
              <a:cs typeface="Arial" charset="0"/>
            </a:endParaRP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736378F9-0806-43A8-9193-C434FF1F01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10523" y="4942332"/>
            <a:ext cx="333477" cy="25617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algn="ctr">
              <a:defRPr/>
            </a:pPr>
            <a:fld id="{D0BE6F14-FF48-0F4F-A8AA-2E3F25371E4A}" type="slidenum">
              <a:rPr lang="en-US" sz="600" smtClean="0">
                <a:latin typeface="Arial"/>
                <a:cs typeface="Arial" charset="0"/>
              </a:rPr>
              <a:pPr algn="ctr">
                <a:defRPr/>
              </a:pPr>
              <a:t>‹#›</a:t>
            </a:fld>
            <a:endParaRPr lang="en-US" sz="600" dirty="0"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080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815" r:id="rId36"/>
  </p:sldLayoutIdLst>
  <p:hf hdr="0" dt="0"/>
  <p:txStyles>
    <p:titleStyle>
      <a:lvl1pPr algn="l" defTabSz="457189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bg2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457189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1pPr>
      <a:lvl2pPr marL="173034" indent="-173034" algn="l" defTabSz="457189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2pPr>
      <a:lvl3pPr marL="396865" indent="-173034" algn="l" defTabSz="457189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3pPr>
      <a:lvl4pPr marL="625460" indent="-168271" algn="l" defTabSz="457189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4pPr>
      <a:lvl5pPr marL="803255" indent="-173034" algn="l" defTabSz="457189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72" userDrawn="1">
          <p15:clr>
            <a:srgbClr val="F26B43"/>
          </p15:clr>
        </p15:guide>
        <p15:guide id="2" orient="horz" pos="1214" userDrawn="1">
          <p15:clr>
            <a:srgbClr val="F26B43"/>
          </p15:clr>
        </p15:guide>
        <p15:guide id="3" orient="horz" pos="912" userDrawn="1">
          <p15:clr>
            <a:srgbClr val="F26B43"/>
          </p15:clr>
        </p15:guide>
        <p15:guide id="5" orient="horz" pos="610" userDrawn="1">
          <p15:clr>
            <a:srgbClr val="F26B43"/>
          </p15:clr>
        </p15:guide>
        <p15:guide id="7" orient="horz" pos="1517" userDrawn="1">
          <p15:clr>
            <a:srgbClr val="F26B43"/>
          </p15:clr>
        </p15:guide>
        <p15:guide id="8" orient="horz" pos="1820" userDrawn="1">
          <p15:clr>
            <a:srgbClr val="F26B43"/>
          </p15:clr>
        </p15:guide>
        <p15:guide id="9" orient="horz" pos="2122" userDrawn="1">
          <p15:clr>
            <a:srgbClr val="F26B43"/>
          </p15:clr>
        </p15:guide>
        <p15:guide id="11" pos="2160" userDrawn="1">
          <p15:clr>
            <a:srgbClr val="F26B43"/>
          </p15:clr>
        </p15:guide>
        <p15:guide id="13" pos="2052" userDrawn="1">
          <p15:clr>
            <a:srgbClr val="F26B43"/>
          </p15:clr>
        </p15:guide>
        <p15:guide id="15" pos="1188" userDrawn="1">
          <p15:clr>
            <a:srgbClr val="F26B43"/>
          </p15:clr>
        </p15:guide>
        <p15:guide id="17" pos="1080" userDrawn="1">
          <p15:clr>
            <a:srgbClr val="F26B43"/>
          </p15:clr>
        </p15:guide>
        <p15:guide id="20" pos="2268" userDrawn="1">
          <p15:clr>
            <a:srgbClr val="F26B43"/>
          </p15:clr>
        </p15:guide>
        <p15:guide id="22" pos="3240" userDrawn="1">
          <p15:clr>
            <a:srgbClr val="F26B43"/>
          </p15:clr>
        </p15:guide>
        <p15:guide id="24" pos="108" userDrawn="1">
          <p15:clr>
            <a:srgbClr val="F26B43"/>
          </p15:clr>
        </p15:guide>
        <p15:guide id="26" pos="4212" userDrawn="1">
          <p15:clr>
            <a:srgbClr val="F26B43"/>
          </p15:clr>
        </p15:guide>
        <p15:guide id="27" orient="horz" pos="107" userDrawn="1">
          <p15:clr>
            <a:srgbClr val="F26B43"/>
          </p15:clr>
        </p15:guide>
        <p15:guide id="31" pos="3132" userDrawn="1">
          <p15:clr>
            <a:srgbClr val="F26B43"/>
          </p15:clr>
        </p15:guide>
        <p15:guide id="32" pos="3348" userDrawn="1">
          <p15:clr>
            <a:srgbClr val="F26B43"/>
          </p15:clr>
        </p15:guide>
        <p15:guide id="34" orient="horz" pos="2324" userDrawn="1">
          <p15:clr>
            <a:srgbClr val="F26B43"/>
          </p15:clr>
        </p15:guide>
        <p15:guide id="35" orient="horz" pos="315" userDrawn="1">
          <p15:clr>
            <a:srgbClr val="F26B43"/>
          </p15:clr>
        </p15:guide>
        <p15:guide id="36" orient="horz" pos="54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3104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9"/>
            <a:ext cx="4114800" cy="4491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600" y="192025"/>
            <a:ext cx="4114800" cy="45002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E571D524-1666-4DB1-B0C7-AAA83C31F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312" y="4942332"/>
            <a:ext cx="1548162" cy="29114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r>
              <a:rPr lang="de-DE" sz="600">
                <a:latin typeface="Arial"/>
                <a:cs typeface="Arial" charset="0"/>
              </a:rPr>
              <a:t>IBM Cloud / © 2018 IBM Corporation</a:t>
            </a:r>
            <a:endParaRPr lang="en-US" sz="600" dirty="0">
              <a:latin typeface="Arial"/>
              <a:cs typeface="Arial" charset="0"/>
            </a:endParaRPr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736378F9-0806-43A8-9193-C434FF1F01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10523" y="4942332"/>
            <a:ext cx="333477" cy="25617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algn="ctr">
              <a:defRPr/>
            </a:pPr>
            <a:fld id="{D0BE6F14-FF48-0F4F-A8AA-2E3F25371E4A}" type="slidenum">
              <a:rPr lang="en-US" sz="600" smtClean="0">
                <a:latin typeface="Arial"/>
                <a:cs typeface="Arial" charset="0"/>
              </a:rPr>
              <a:pPr algn="ctr">
                <a:defRPr/>
              </a:pPr>
              <a:t>‹#›</a:t>
            </a:fld>
            <a:endParaRPr lang="en-US" sz="600" dirty="0"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790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  <p:sldLayoutId id="2147483720" r:id="rId18"/>
    <p:sldLayoutId id="2147483721" r:id="rId19"/>
    <p:sldLayoutId id="2147483722" r:id="rId20"/>
    <p:sldLayoutId id="2147483723" r:id="rId21"/>
    <p:sldLayoutId id="2147483724" r:id="rId22"/>
    <p:sldLayoutId id="2147483725" r:id="rId23"/>
    <p:sldLayoutId id="2147483726" r:id="rId24"/>
    <p:sldLayoutId id="2147483727" r:id="rId25"/>
    <p:sldLayoutId id="2147483728" r:id="rId26"/>
    <p:sldLayoutId id="2147483729" r:id="rId27"/>
    <p:sldLayoutId id="2147483730" r:id="rId28"/>
    <p:sldLayoutId id="2147483731" r:id="rId29"/>
    <p:sldLayoutId id="2147483732" r:id="rId30"/>
    <p:sldLayoutId id="2147483733" r:id="rId31"/>
    <p:sldLayoutId id="2147483734" r:id="rId32"/>
    <p:sldLayoutId id="2147483735" r:id="rId33"/>
    <p:sldLayoutId id="2147483736" r:id="rId34"/>
    <p:sldLayoutId id="2147483737" r:id="rId35"/>
    <p:sldLayoutId id="2147483738" r:id="rId36"/>
    <p:sldLayoutId id="2147483739" r:id="rId37"/>
    <p:sldLayoutId id="2147483740" r:id="rId38"/>
  </p:sldLayoutIdLst>
  <p:hf hdr="0" dt="0"/>
  <p:txStyles>
    <p:titleStyle>
      <a:lvl1pPr algn="l" defTabSz="457189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bg2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457189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1pPr>
      <a:lvl2pPr marL="173034" indent="-173034" algn="l" defTabSz="457189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2pPr>
      <a:lvl3pPr marL="396865" indent="-173034" algn="l" defTabSz="457189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3pPr>
      <a:lvl4pPr marL="625460" indent="-168271" algn="l" defTabSz="457189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4pPr>
      <a:lvl5pPr marL="803255" indent="-173034" algn="l" defTabSz="457189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kern="1200">
          <a:solidFill>
            <a:schemeClr val="bg2"/>
          </a:solidFill>
          <a:latin typeface="+mn-lt"/>
          <a:ea typeface="Arial" charset="0"/>
          <a:cs typeface="Arial" charset="0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972">
          <p15:clr>
            <a:srgbClr val="F26B43"/>
          </p15:clr>
        </p15:guide>
        <p15:guide id="2" orient="horz" pos="1214">
          <p15:clr>
            <a:srgbClr val="F26B43"/>
          </p15:clr>
        </p15:guide>
        <p15:guide id="3" orient="horz" pos="912">
          <p15:clr>
            <a:srgbClr val="F26B43"/>
          </p15:clr>
        </p15:guide>
        <p15:guide id="5" orient="horz" pos="610">
          <p15:clr>
            <a:srgbClr val="F26B43"/>
          </p15:clr>
        </p15:guide>
        <p15:guide id="7" orient="horz" pos="1517">
          <p15:clr>
            <a:srgbClr val="F26B43"/>
          </p15:clr>
        </p15:guide>
        <p15:guide id="8" orient="horz" pos="1820">
          <p15:clr>
            <a:srgbClr val="F26B43"/>
          </p15:clr>
        </p15:guide>
        <p15:guide id="9" orient="horz" pos="2122">
          <p15:clr>
            <a:srgbClr val="F26B43"/>
          </p15:clr>
        </p15:guide>
        <p15:guide id="11" pos="2160">
          <p15:clr>
            <a:srgbClr val="F26B43"/>
          </p15:clr>
        </p15:guide>
        <p15:guide id="13" pos="2052">
          <p15:clr>
            <a:srgbClr val="F26B43"/>
          </p15:clr>
        </p15:guide>
        <p15:guide id="15" pos="1188">
          <p15:clr>
            <a:srgbClr val="F26B43"/>
          </p15:clr>
        </p15:guide>
        <p15:guide id="17" pos="1080">
          <p15:clr>
            <a:srgbClr val="F26B43"/>
          </p15:clr>
        </p15:guide>
        <p15:guide id="20" pos="2268">
          <p15:clr>
            <a:srgbClr val="F26B43"/>
          </p15:clr>
        </p15:guide>
        <p15:guide id="22" pos="3240">
          <p15:clr>
            <a:srgbClr val="F26B43"/>
          </p15:clr>
        </p15:guide>
        <p15:guide id="24" pos="108">
          <p15:clr>
            <a:srgbClr val="F26B43"/>
          </p15:clr>
        </p15:guide>
        <p15:guide id="26" pos="4212">
          <p15:clr>
            <a:srgbClr val="F26B43"/>
          </p15:clr>
        </p15:guide>
        <p15:guide id="27" orient="horz" pos="107">
          <p15:clr>
            <a:srgbClr val="F26B43"/>
          </p15:clr>
        </p15:guide>
        <p15:guide id="31" pos="3132">
          <p15:clr>
            <a:srgbClr val="F26B43"/>
          </p15:clr>
        </p15:guide>
        <p15:guide id="32" pos="3348">
          <p15:clr>
            <a:srgbClr val="F26B43"/>
          </p15:clr>
        </p15:guide>
        <p15:guide id="34" orient="horz" pos="2324">
          <p15:clr>
            <a:srgbClr val="F26B43"/>
          </p15:clr>
        </p15:guide>
        <p15:guide id="35" orient="horz" pos="315">
          <p15:clr>
            <a:srgbClr val="F26B43"/>
          </p15:clr>
        </p15:guide>
        <p15:guide id="36" orient="horz" pos="54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110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00600" y="192024"/>
            <a:ext cx="4114800" cy="450024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fld id="{D0BE6F14-FF48-0F4F-A8AA-2E3F25371E4A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228600" y="4826480"/>
            <a:ext cx="4114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de-DE">
                <a:solidFill>
                  <a:srgbClr val="000000"/>
                </a:solidFill>
              </a:rPr>
              <a:t>IBM Cloud / © 2018 IBM Corporation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97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  <p:sldLayoutId id="2147483758" r:id="rId16"/>
    <p:sldLayoutId id="2147483759" r:id="rId17"/>
    <p:sldLayoutId id="2147483760" r:id="rId18"/>
    <p:sldLayoutId id="2147483761" r:id="rId19"/>
    <p:sldLayoutId id="2147483762" r:id="rId20"/>
    <p:sldLayoutId id="2147483763" r:id="rId21"/>
    <p:sldLayoutId id="2147483764" r:id="rId22"/>
    <p:sldLayoutId id="2147483765" r:id="rId23"/>
    <p:sldLayoutId id="2147483766" r:id="rId24"/>
    <p:sldLayoutId id="2147483767" r:id="rId25"/>
    <p:sldLayoutId id="2147483768" r:id="rId26"/>
    <p:sldLayoutId id="2147483769" r:id="rId27"/>
    <p:sldLayoutId id="2147483770" r:id="rId28"/>
    <p:sldLayoutId id="2147483771" r:id="rId29"/>
    <p:sldLayoutId id="2147483772" r:id="rId30"/>
    <p:sldLayoutId id="2147483773" r:id="rId31"/>
    <p:sldLayoutId id="2147483774" r:id="rId32"/>
    <p:sldLayoutId id="2147483775" r:id="rId33"/>
    <p:sldLayoutId id="2147483776" r:id="rId34"/>
    <p:sldLayoutId id="2147483777" r:id="rId35"/>
  </p:sldLayoutIdLst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1pPr>
      <a:lvl2pPr marL="173038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2pPr>
      <a:lvl3pPr marL="3968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3pPr>
      <a:lvl4pPr marL="625475" indent="-168275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4pPr>
      <a:lvl5pPr marL="8032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bm.com/cloud/garage/content/culture/app-modernization-field-guide/" TargetMode="External"/><Relationship Id="rId3" Type="http://schemas.openxmlformats.org/officeDocument/2006/relationships/hyperlink" Target="https://developer.ibm.com/app-modernization/" TargetMode="External"/><Relationship Id="rId7" Type="http://schemas.openxmlformats.org/officeDocument/2006/relationships/hyperlink" Target="https://www.ibm.com/cloud/garage/content/course/websphere-on-cloud-privat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3.xml"/><Relationship Id="rId6" Type="http://schemas.openxmlformats.org/officeDocument/2006/relationships/hyperlink" Target="https://developer.ibm.com/cloudautomation/" TargetMode="External"/><Relationship Id="rId5" Type="http://schemas.openxmlformats.org/officeDocument/2006/relationships/hyperlink" Target="http://wasdev.net/" TargetMode="External"/><Relationship Id="rId4" Type="http://schemas.openxmlformats.org/officeDocument/2006/relationships/hyperlink" Target="https://www.ibm.com/us-en/marketplace/microclimate" TargetMode="External"/><Relationship Id="rId9" Type="http://schemas.openxmlformats.org/officeDocument/2006/relationships/hyperlink" Target="https://www.ibm.com/developerworks/library/mw-1701-was-migration/index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Relationship Id="rId5" Type="http://schemas.openxmlformats.org/officeDocument/2006/relationships/hyperlink" Target="https://developer.ibm.com/app-modernization/" TargetMode="Externa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679" y="1890658"/>
            <a:ext cx="8280893" cy="832717"/>
          </a:xfrm>
        </p:spPr>
        <p:txBody>
          <a:bodyPr anchor="t"/>
          <a:lstStyle/>
          <a:p>
            <a:r>
              <a:rPr lang="en-US" sz="3200" b="1" dirty="0">
                <a:latin typeface="IBM Plex Sans Light" panose="020B0503050000000000" pitchFamily="34" charset="77"/>
              </a:rPr>
              <a:t>IBM </a:t>
            </a:r>
            <a:r>
              <a:rPr lang="en-US" sz="3200" b="1" dirty="0">
                <a:latin typeface="IBM Plex Sans SemiBold" panose="020B0503050000000000" pitchFamily="34" charset="77"/>
              </a:rPr>
              <a:t>Transformation Advisor</a:t>
            </a:r>
            <a:br>
              <a:rPr lang="en-US" sz="3200" dirty="0">
                <a:latin typeface="IBM Plex Sans Light" panose="020B0503050000000000" pitchFamily="34" charset="77"/>
              </a:rPr>
            </a:br>
            <a:br>
              <a:rPr lang="en-US" sz="3200" b="1" dirty="0">
                <a:latin typeface="IBM Plex Sans SemiBold" panose="020B0503050000000000" pitchFamily="34" charset="77"/>
              </a:rPr>
            </a:br>
            <a:endParaRPr lang="en-US" sz="3200" b="1" dirty="0">
              <a:latin typeface="IBM Plex Sans SemiBold" panose="020B0503050000000000" pitchFamily="34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A48FE0-8A36-684C-871C-84E5A2846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679" y="1549767"/>
            <a:ext cx="1765300" cy="8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569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5B20DF4-83BB-AA4A-829A-216AA8C13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330" y="251501"/>
            <a:ext cx="1105341" cy="55665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1F89F25-3A91-2749-BE5C-B2F7C2030C98}"/>
              </a:ext>
            </a:extLst>
          </p:cNvPr>
          <p:cNvSpPr txBox="1">
            <a:spLocks/>
          </p:cNvSpPr>
          <p:nvPr/>
        </p:nvSpPr>
        <p:spPr>
          <a:xfrm>
            <a:off x="1294471" y="329812"/>
            <a:ext cx="6555059" cy="5113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2400" b="1" dirty="0">
                <a:solidFill>
                  <a:schemeClr val="bg2"/>
                </a:solidFill>
                <a:latin typeface="IBM Plex Sans SemiBold" panose="020B0503050000000000" pitchFamily="34" charset="77"/>
              </a:rPr>
              <a:t>References</a:t>
            </a:r>
            <a:endParaRPr lang="en-US" sz="2400" i="1" dirty="0">
              <a:solidFill>
                <a:schemeClr val="bg2"/>
              </a:solidFill>
              <a:latin typeface="IBM Plex Sans Light" panose="020B0503050000000000" pitchFamily="34" charset="77"/>
            </a:endParaRPr>
          </a:p>
        </p:txBody>
      </p:sp>
      <p:sp>
        <p:nvSpPr>
          <p:cNvPr id="12" name="The CTE’s Services OM team will create a better (way to)">
            <a:extLst>
              <a:ext uri="{FF2B5EF4-FFF2-40B4-BE49-F238E27FC236}">
                <a16:creationId xmlns:a16="http://schemas.microsoft.com/office/drawing/2014/main" id="{7012EBCF-B096-0249-BA15-724DABB276DC}"/>
              </a:ext>
            </a:extLst>
          </p:cNvPr>
          <p:cNvSpPr txBox="1"/>
          <p:nvPr/>
        </p:nvSpPr>
        <p:spPr>
          <a:xfrm>
            <a:off x="0" y="943664"/>
            <a:ext cx="9144000" cy="3954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>
              <a:defRPr sz="1500">
                <a:solidFill>
                  <a:srgbClr val="395163"/>
                </a:solidFill>
              </a:defRPr>
            </a:lvl1pPr>
          </a:lstStyle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IBM Transformation Advisor -  </a:t>
            </a: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  <a:hlinkClick r:id="rId3"/>
              </a:rPr>
              <a:t>https://developer.ibm.com/app-modernization/</a:t>
            </a:r>
            <a:b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</a:br>
            <a:endParaRPr lang="en-US" sz="1250" dirty="0">
              <a:solidFill>
                <a:schemeClr val="bg2"/>
              </a:solidFill>
              <a:latin typeface="IBM Plex Sans Light" panose="020B0503050000000000" pitchFamily="34" charset="77"/>
              <a:cs typeface="Arial" panose="020B0604020202020204" pitchFamily="34" charset="0"/>
            </a:endParaRPr>
          </a:p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Microclimate - </a:t>
            </a: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  <a:hlinkClick r:id="rId4"/>
              </a:rPr>
              <a:t>https://www.ibm.com/us-en/marketplace/microclimate</a:t>
            </a:r>
            <a:b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</a:br>
            <a:endParaRPr lang="en-US" sz="1250" dirty="0">
              <a:solidFill>
                <a:schemeClr val="bg2"/>
              </a:solidFill>
              <a:latin typeface="IBM Plex Sans Light" panose="020B0503050000000000" pitchFamily="34" charset="77"/>
              <a:cs typeface="Arial" panose="020B0604020202020204" pitchFamily="34" charset="0"/>
            </a:endParaRPr>
          </a:p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WebSphere Liberty - </a:t>
            </a: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  <a:hlinkClick r:id="rId5"/>
              </a:rPr>
              <a:t>http://wasdev.net/</a:t>
            </a:r>
            <a:b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</a:br>
            <a:endParaRPr lang="en-US" sz="1250" dirty="0">
              <a:solidFill>
                <a:schemeClr val="bg2"/>
              </a:solidFill>
              <a:latin typeface="IBM Plex Sans Light" panose="020B0503050000000000" pitchFamily="34" charset="77"/>
              <a:cs typeface="Arial" panose="020B0604020202020204" pitchFamily="34" charset="0"/>
            </a:endParaRPr>
          </a:p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IBM Cloud Automation Manager (CAM) - </a:t>
            </a: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  <a:hlinkClick r:id="rId6"/>
              </a:rPr>
              <a:t>https://developer.ibm.com/cloudautomation/</a:t>
            </a:r>
            <a:b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</a:br>
            <a:endParaRPr lang="en-US" sz="1250" dirty="0">
              <a:solidFill>
                <a:schemeClr val="bg2"/>
              </a:solidFill>
              <a:latin typeface="IBM Plex Sans Light" panose="020B0503050000000000" pitchFamily="34" charset="77"/>
              <a:cs typeface="Arial" panose="020B0604020202020204" pitchFamily="34" charset="0"/>
            </a:endParaRPr>
          </a:p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Free online Garage Method Courses - </a:t>
            </a:r>
            <a:b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</a:b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  <a:hlinkClick r:id="rId7"/>
              </a:rPr>
              <a:t>https://www.ibm.com/cloud/garage/content/course/websphere-on-cloud-private</a:t>
            </a:r>
            <a:b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</a:br>
            <a:endParaRPr lang="en-US" sz="1250" dirty="0">
              <a:solidFill>
                <a:schemeClr val="bg2"/>
              </a:solidFill>
              <a:latin typeface="IBM Plex Sans Light" panose="020B0503050000000000" pitchFamily="34" charset="77"/>
              <a:cs typeface="Arial" panose="020B0604020202020204" pitchFamily="34" charset="0"/>
            </a:endParaRPr>
          </a:p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IBM App Modernization Field Guide - </a:t>
            </a:r>
            <a:b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</a:b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  <a:hlinkClick r:id="rId8"/>
              </a:rPr>
              <a:t>https://www.ibm.com/cloud/garage/content/culture/app-modernization-field-guide/</a:t>
            </a:r>
            <a:endParaRPr lang="en-US" sz="1250" dirty="0">
              <a:solidFill>
                <a:schemeClr val="bg2"/>
              </a:solidFill>
              <a:latin typeface="IBM Plex Sans Light" panose="020B0503050000000000" pitchFamily="34" charset="77"/>
              <a:cs typeface="Arial" panose="020B0604020202020204" pitchFamily="34" charset="0"/>
            </a:endParaRPr>
          </a:p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WebSphere Application Server Migration Toolkit - </a:t>
            </a:r>
            <a:r>
              <a:rPr lang="en-US" sz="320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   </a:t>
            </a:r>
            <a:br>
              <a:rPr lang="en-US" sz="320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</a:b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  <a:hlinkClick r:id="rId9"/>
              </a:rPr>
              <a:t>https://www.ibm.com/developerworks/library/mw-1701-was-migration/index.html</a:t>
            </a:r>
            <a:endParaRPr lang="en-US" sz="1250" dirty="0">
              <a:solidFill>
                <a:schemeClr val="bg2"/>
              </a:solidFill>
              <a:latin typeface="IBM Plex Sans Light" panose="020B0503050000000000" pitchFamily="34" charset="77"/>
              <a:cs typeface="Arial" panose="020B0604020202020204" pitchFamily="34" charset="0"/>
            </a:endParaRPr>
          </a:p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endParaRPr lang="en-US" sz="1250" dirty="0">
              <a:solidFill>
                <a:schemeClr val="bg2"/>
              </a:solidFill>
              <a:latin typeface="IBM Plex Sans Light" panose="020B0503050000000000" pitchFamily="34" charset="77"/>
              <a:cs typeface="Arial" panose="020B0604020202020204" pitchFamily="34" charset="0"/>
            </a:endParaRPr>
          </a:p>
          <a:p>
            <a:pPr marL="251460" lvl="1">
              <a:spcAft>
                <a:spcPts val="300"/>
              </a:spcAft>
            </a:pPr>
            <a:endParaRPr lang="en-US" sz="1250" dirty="0">
              <a:solidFill>
                <a:schemeClr val="bg2"/>
              </a:solidFill>
              <a:latin typeface="IBM Plex Sans Light" panose="020B0503050000000000" pitchFamily="34" charset="77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501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131B889C-6746-4AB2-A09A-C88725020604}"/>
              </a:ext>
            </a:extLst>
          </p:cNvPr>
          <p:cNvSpPr/>
          <p:nvPr/>
        </p:nvSpPr>
        <p:spPr>
          <a:xfrm>
            <a:off x="292212" y="1676343"/>
            <a:ext cx="837692" cy="1583758"/>
          </a:xfrm>
          <a:prstGeom prst="rect">
            <a:avLst/>
          </a:prstGeom>
          <a:noFill/>
          <a:ln w="19050" cap="flat" cmpd="sng" algn="ctr">
            <a:solidFill>
              <a:srgbClr val="F4AA00"/>
            </a:solidFill>
            <a:prstDash val="solid"/>
          </a:ln>
          <a:effectLst/>
        </p:spPr>
        <p:txBody>
          <a:bodyPr lIns="0" rIns="0" rtlCol="0" anchor="ctr"/>
          <a:lstStyle/>
          <a:p>
            <a:pPr algn="ctr" defTabSz="514304">
              <a:defRPr/>
            </a:pPr>
            <a:endParaRPr lang="en-US" sz="1100" b="1" kern="0" dirty="0">
              <a:solidFill>
                <a:prstClr val="white"/>
              </a:solidFill>
              <a:ea typeface="Helvetica Neue Light" charset="0"/>
              <a:cs typeface="Helvetica Neue Light" charset="0"/>
              <a:sym typeface="Helvetica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55D2639-70D8-44ED-AC72-84A6A00033D5}"/>
              </a:ext>
            </a:extLst>
          </p:cNvPr>
          <p:cNvSpPr/>
          <p:nvPr/>
        </p:nvSpPr>
        <p:spPr>
          <a:xfrm>
            <a:off x="385752" y="2027676"/>
            <a:ext cx="650611" cy="190780"/>
          </a:xfrm>
          <a:prstGeom prst="rect">
            <a:avLst/>
          </a:prstGeom>
          <a:solidFill>
            <a:schemeClr val="bg2">
              <a:alpha val="26000"/>
            </a:schemeClr>
          </a:solidFill>
          <a:ln w="25400" cap="flat" cmpd="sng" algn="ctr">
            <a:solidFill>
              <a:srgbClr val="F4AA00"/>
            </a:solidFill>
            <a:prstDash val="solid"/>
          </a:ln>
          <a:effectLst/>
        </p:spPr>
        <p:txBody>
          <a:bodyPr rtlCol="0" anchor="ctr"/>
          <a:lstStyle/>
          <a:p>
            <a:pPr algn="ctr" defTabSz="514304">
              <a:defRPr/>
            </a:pPr>
            <a:r>
              <a:rPr lang="en-US" sz="1100" kern="0" dirty="0">
                <a:solidFill>
                  <a:schemeClr val="bg2"/>
                </a:solidFill>
                <a:ea typeface="Helvetica Neue" charset="0"/>
                <a:cs typeface="Helvetica Neue" charset="0"/>
                <a:sym typeface="Helvetica"/>
              </a:rPr>
              <a:t>MQ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7DE383-30B9-4300-9806-A5EF27977FC6}"/>
              </a:ext>
            </a:extLst>
          </p:cNvPr>
          <p:cNvSpPr/>
          <p:nvPr/>
        </p:nvSpPr>
        <p:spPr>
          <a:xfrm>
            <a:off x="385752" y="1779849"/>
            <a:ext cx="650611" cy="190780"/>
          </a:xfrm>
          <a:prstGeom prst="rect">
            <a:avLst/>
          </a:prstGeom>
          <a:solidFill>
            <a:schemeClr val="bg2"/>
          </a:solidFill>
          <a:ln w="25400" cap="flat" cmpd="sng" algn="ctr">
            <a:solidFill>
              <a:srgbClr val="F4AA00"/>
            </a:solidFill>
            <a:prstDash val="solid"/>
          </a:ln>
          <a:effectLst/>
        </p:spPr>
        <p:txBody>
          <a:bodyPr rtlCol="0" anchor="ctr"/>
          <a:lstStyle/>
          <a:p>
            <a:pPr algn="ctr" defTabSz="514304">
              <a:defRPr/>
            </a:pPr>
            <a:r>
              <a:rPr lang="en-US" sz="1100" kern="0" dirty="0">
                <a:solidFill>
                  <a:srgbClr val="131046"/>
                </a:solidFill>
                <a:ea typeface="Helvetica Neue" charset="0"/>
                <a:cs typeface="Helvetica Neue" charset="0"/>
                <a:sym typeface="Helvetica"/>
              </a:rPr>
              <a:t>WAS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71B71FA-DFB5-4902-8B4E-C3B81E5D7E35}"/>
              </a:ext>
            </a:extLst>
          </p:cNvPr>
          <p:cNvSpPr/>
          <p:nvPr/>
        </p:nvSpPr>
        <p:spPr>
          <a:xfrm>
            <a:off x="390157" y="2267205"/>
            <a:ext cx="650611" cy="190780"/>
          </a:xfrm>
          <a:prstGeom prst="rect">
            <a:avLst/>
          </a:prstGeom>
          <a:solidFill>
            <a:schemeClr val="bg2">
              <a:alpha val="26000"/>
            </a:schemeClr>
          </a:solidFill>
          <a:ln w="25400" cap="flat" cmpd="sng" algn="ctr">
            <a:solidFill>
              <a:srgbClr val="F4AA00"/>
            </a:solidFill>
            <a:prstDash val="solid"/>
          </a:ln>
          <a:effectLst/>
        </p:spPr>
        <p:txBody>
          <a:bodyPr rtlCol="0" anchor="ctr"/>
          <a:lstStyle/>
          <a:p>
            <a:pPr algn="ctr" defTabSz="514304">
              <a:defRPr/>
            </a:pPr>
            <a:r>
              <a:rPr lang="en-US" sz="1100" kern="0" dirty="0">
                <a:solidFill>
                  <a:schemeClr val="bg2"/>
                </a:solidFill>
                <a:ea typeface="Helvetica Neue" charset="0"/>
                <a:cs typeface="Helvetica Neue" charset="0"/>
                <a:sym typeface="Helvetica"/>
              </a:rPr>
              <a:t>DB2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2F5EC25-5C3F-461D-8BE2-791A2923B2A2}"/>
              </a:ext>
            </a:extLst>
          </p:cNvPr>
          <p:cNvSpPr/>
          <p:nvPr/>
        </p:nvSpPr>
        <p:spPr>
          <a:xfrm>
            <a:off x="390157" y="2506733"/>
            <a:ext cx="650611" cy="190780"/>
          </a:xfrm>
          <a:prstGeom prst="rect">
            <a:avLst/>
          </a:prstGeom>
          <a:solidFill>
            <a:schemeClr val="bg2">
              <a:alpha val="26000"/>
            </a:schemeClr>
          </a:solidFill>
          <a:ln w="25400" cap="flat" cmpd="sng" algn="ctr">
            <a:solidFill>
              <a:srgbClr val="F4AA00"/>
            </a:solidFill>
            <a:prstDash val="solid"/>
          </a:ln>
          <a:effectLst/>
        </p:spPr>
        <p:txBody>
          <a:bodyPr rtlCol="0" anchor="ctr"/>
          <a:lstStyle/>
          <a:p>
            <a:pPr algn="ctr" defTabSz="514304">
              <a:defRPr/>
            </a:pPr>
            <a:r>
              <a:rPr lang="en-US" sz="1100" kern="0" dirty="0">
                <a:solidFill>
                  <a:schemeClr val="bg2"/>
                </a:solidFill>
                <a:ea typeface="Helvetica Neue" charset="0"/>
                <a:cs typeface="Helvetica Neue" charset="0"/>
                <a:sym typeface="Helvetica"/>
              </a:rPr>
              <a:t>IIB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AB1FA31-28CA-49CD-B689-CD8E8EA4FBDA}"/>
              </a:ext>
            </a:extLst>
          </p:cNvPr>
          <p:cNvSpPr/>
          <p:nvPr/>
        </p:nvSpPr>
        <p:spPr>
          <a:xfrm>
            <a:off x="390157" y="2737061"/>
            <a:ext cx="650611" cy="190780"/>
          </a:xfrm>
          <a:prstGeom prst="rect">
            <a:avLst/>
          </a:prstGeom>
          <a:solidFill>
            <a:schemeClr val="bg2">
              <a:alpha val="26000"/>
            </a:schemeClr>
          </a:solidFill>
          <a:ln w="25400" cap="flat" cmpd="sng" algn="ctr">
            <a:solidFill>
              <a:srgbClr val="F4AA00"/>
            </a:solidFill>
            <a:prstDash val="solid"/>
          </a:ln>
          <a:effectLst/>
        </p:spPr>
        <p:txBody>
          <a:bodyPr rtlCol="0" anchor="ctr"/>
          <a:lstStyle/>
          <a:p>
            <a:pPr algn="ctr" defTabSz="514304">
              <a:defRPr/>
            </a:pPr>
            <a:r>
              <a:rPr lang="en-US" sz="1100" kern="0" dirty="0">
                <a:solidFill>
                  <a:schemeClr val="bg2"/>
                </a:solidFill>
                <a:ea typeface="Helvetica Neue" charset="0"/>
                <a:cs typeface="Helvetica Neue" charset="0"/>
                <a:sym typeface="Helvetica"/>
              </a:rPr>
              <a:t>Portal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EC2AB66-CF62-4CA5-A7C4-9C0A2A31C002}"/>
              </a:ext>
            </a:extLst>
          </p:cNvPr>
          <p:cNvSpPr/>
          <p:nvPr/>
        </p:nvSpPr>
        <p:spPr>
          <a:xfrm>
            <a:off x="385752" y="2969463"/>
            <a:ext cx="650611" cy="190780"/>
          </a:xfrm>
          <a:prstGeom prst="rect">
            <a:avLst/>
          </a:prstGeom>
          <a:solidFill>
            <a:schemeClr val="bg2">
              <a:alpha val="26000"/>
            </a:schemeClr>
          </a:solidFill>
          <a:ln w="25400" cap="flat" cmpd="sng" algn="ctr">
            <a:solidFill>
              <a:srgbClr val="F4AA00"/>
            </a:solidFill>
            <a:prstDash val="solid"/>
          </a:ln>
          <a:effectLst/>
        </p:spPr>
        <p:txBody>
          <a:bodyPr rtlCol="0" anchor="ctr"/>
          <a:lstStyle/>
          <a:p>
            <a:pPr algn="ctr" defTabSz="514304">
              <a:defRPr/>
            </a:pPr>
            <a:r>
              <a:rPr lang="en-US" sz="1100" kern="0" dirty="0">
                <a:solidFill>
                  <a:schemeClr val="bg2"/>
                </a:solidFill>
                <a:ea typeface="Helvetica Neue" charset="0"/>
                <a:cs typeface="Helvetica Neue" charset="0"/>
                <a:sym typeface="Helvetica"/>
              </a:rPr>
              <a:t>---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FD59A6-3520-433C-8C57-7DCAC87369BE}"/>
              </a:ext>
            </a:extLst>
          </p:cNvPr>
          <p:cNvSpPr/>
          <p:nvPr/>
        </p:nvSpPr>
        <p:spPr>
          <a:xfrm>
            <a:off x="1666678" y="1401895"/>
            <a:ext cx="994639" cy="2019037"/>
          </a:xfrm>
          <a:prstGeom prst="rect">
            <a:avLst/>
          </a:prstGeom>
          <a:solidFill>
            <a:schemeClr val="bg2"/>
          </a:solidFill>
          <a:ln w="19050" cap="flat" cmpd="sng" algn="ctr">
            <a:solidFill>
              <a:srgbClr val="F4AA00"/>
            </a:solidFill>
            <a:prstDash val="solid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57150" tIns="28575" rIns="57150" bIns="2857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6">
              <a:defRPr/>
            </a:pPr>
            <a:r>
              <a:rPr lang="en-US" sz="1200" b="1" kern="0" dirty="0">
                <a:solidFill>
                  <a:srgbClr val="131046"/>
                </a:solidFill>
                <a:latin typeface="IBM Plex Sans SemiBold" panose="020B0503050000000000" pitchFamily="34" charset="77"/>
                <a:sym typeface="Helvetica"/>
              </a:rPr>
              <a:t>Analyze for</a:t>
            </a:r>
            <a:br>
              <a:rPr lang="en-US" sz="1200" b="1" kern="0" dirty="0">
                <a:solidFill>
                  <a:srgbClr val="131046"/>
                </a:solidFill>
                <a:latin typeface="IBM Plex Sans SemiBold" panose="020B0503050000000000" pitchFamily="34" charset="77"/>
                <a:sym typeface="Helvetica"/>
              </a:rPr>
            </a:br>
            <a:r>
              <a:rPr lang="en-US" sz="1200" b="1" kern="0" dirty="0">
                <a:solidFill>
                  <a:srgbClr val="131046"/>
                </a:solidFill>
                <a:latin typeface="IBM Plex Sans SemiBold" panose="020B0503050000000000" pitchFamily="34" charset="77"/>
                <a:sym typeface="Helvetica"/>
              </a:rPr>
              <a:t>Insights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8ECF69-826C-48C6-9F97-D92FFDB1C397}"/>
              </a:ext>
            </a:extLst>
          </p:cNvPr>
          <p:cNvSpPr/>
          <p:nvPr/>
        </p:nvSpPr>
        <p:spPr>
          <a:xfrm>
            <a:off x="7658100" y="1585000"/>
            <a:ext cx="1030680" cy="974762"/>
          </a:xfrm>
          <a:prstGeom prst="rect">
            <a:avLst/>
          </a:prstGeom>
          <a:solidFill>
            <a:schemeClr val="bg2"/>
          </a:solidFill>
          <a:ln w="19050" cap="flat" cmpd="sng" algn="ctr">
            <a:solidFill>
              <a:srgbClr val="F4AA00"/>
            </a:solidFill>
            <a:prstDash val="solid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57150" tIns="28575" rIns="57150" bIns="2857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6">
              <a:defRPr/>
            </a:pPr>
            <a:endParaRPr lang="en-US" sz="1200" b="1" kern="0" dirty="0">
              <a:solidFill>
                <a:srgbClr val="131046"/>
              </a:solidFill>
              <a:latin typeface="IBM Plex Sans SemiBold" panose="020B0503050000000000" pitchFamily="34" charset="77"/>
              <a:sym typeface="Helvetica"/>
            </a:endParaRPr>
          </a:p>
          <a:p>
            <a:pPr algn="ctr" defTabSz="685766">
              <a:defRPr/>
            </a:pPr>
            <a:r>
              <a:rPr lang="en-US" sz="1200" b="1" kern="0" dirty="0">
                <a:solidFill>
                  <a:srgbClr val="131046"/>
                </a:solidFill>
                <a:latin typeface="IBM Plex Sans SemiBold" panose="020B0503050000000000" pitchFamily="34" charset="77"/>
                <a:sym typeface="Helvetica"/>
              </a:rPr>
              <a:t>IBM </a:t>
            </a:r>
          </a:p>
          <a:p>
            <a:pPr algn="ctr" defTabSz="685766">
              <a:defRPr/>
            </a:pPr>
            <a:r>
              <a:rPr lang="en-US" sz="1200" b="1" kern="0" dirty="0">
                <a:solidFill>
                  <a:srgbClr val="131046"/>
                </a:solidFill>
                <a:latin typeface="IBM Plex Sans SemiBold" panose="020B0503050000000000" pitchFamily="34" charset="77"/>
                <a:sym typeface="Helvetica"/>
              </a:rPr>
              <a:t>Cloud Private </a:t>
            </a:r>
            <a:br>
              <a:rPr lang="en-US" sz="1200" b="1" kern="0" dirty="0">
                <a:solidFill>
                  <a:srgbClr val="131046"/>
                </a:solidFill>
                <a:latin typeface="IBM Plex Sans SemiBold" panose="020B0503050000000000" pitchFamily="34" charset="77"/>
                <a:sym typeface="Helvetica"/>
              </a:rPr>
            </a:br>
            <a:endParaRPr lang="en-US" sz="1200" b="1" kern="0" dirty="0">
              <a:solidFill>
                <a:srgbClr val="131046"/>
              </a:solidFill>
              <a:latin typeface="IBM Plex Sans SemiBold" panose="020B0503050000000000" pitchFamily="34" charset="77"/>
              <a:sym typeface="Helvetica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A522FE-27F1-4F85-A0E0-1BFB7944B30A}"/>
              </a:ext>
            </a:extLst>
          </p:cNvPr>
          <p:cNvSpPr/>
          <p:nvPr/>
        </p:nvSpPr>
        <p:spPr>
          <a:xfrm>
            <a:off x="7653267" y="2880288"/>
            <a:ext cx="1077827" cy="985523"/>
          </a:xfrm>
          <a:prstGeom prst="rect">
            <a:avLst/>
          </a:prstGeom>
          <a:solidFill>
            <a:schemeClr val="bg2"/>
          </a:solidFill>
          <a:ln w="19050" cap="flat" cmpd="sng" algn="ctr">
            <a:solidFill>
              <a:srgbClr val="F4AA00"/>
            </a:solidFill>
            <a:prstDash val="solid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57150" tIns="28575" rIns="57150" bIns="2857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6">
              <a:defRPr/>
            </a:pPr>
            <a:r>
              <a:rPr lang="en-US" sz="1200" b="1" kern="0" dirty="0">
                <a:solidFill>
                  <a:srgbClr val="131046"/>
                </a:solidFill>
                <a:latin typeface="IBM Plex Sans SemiBold" panose="020B0503050000000000" pitchFamily="34" charset="77"/>
                <a:sym typeface="Helvetica"/>
              </a:rPr>
              <a:t>IBM </a:t>
            </a:r>
          </a:p>
          <a:p>
            <a:pPr algn="ctr" defTabSz="685766">
              <a:defRPr/>
            </a:pPr>
            <a:r>
              <a:rPr lang="en-US" sz="1200" b="1" kern="0" dirty="0">
                <a:solidFill>
                  <a:srgbClr val="131046"/>
                </a:solidFill>
                <a:latin typeface="IBM Plex Sans SemiBold" panose="020B0503050000000000" pitchFamily="34" charset="77"/>
                <a:sym typeface="Helvetica"/>
              </a:rPr>
              <a:t>Public </a:t>
            </a:r>
            <a:br>
              <a:rPr lang="en-US" sz="1200" b="1" kern="0" dirty="0">
                <a:solidFill>
                  <a:srgbClr val="131046"/>
                </a:solidFill>
                <a:latin typeface="IBM Plex Sans SemiBold" panose="020B0503050000000000" pitchFamily="34" charset="77"/>
                <a:sym typeface="Helvetica"/>
              </a:rPr>
            </a:br>
            <a:r>
              <a:rPr lang="en-US" sz="1200" b="1" kern="0" dirty="0">
                <a:solidFill>
                  <a:srgbClr val="131046"/>
                </a:solidFill>
                <a:latin typeface="IBM Plex Sans SemiBold" panose="020B0503050000000000" pitchFamily="34" charset="77"/>
                <a:sym typeface="Helvetica"/>
              </a:rPr>
              <a:t>Cloud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E7AEBD0-2F2C-4CBB-BEAF-808F364887F4}"/>
              </a:ext>
            </a:extLst>
          </p:cNvPr>
          <p:cNvSpPr/>
          <p:nvPr/>
        </p:nvSpPr>
        <p:spPr>
          <a:xfrm>
            <a:off x="7498079" y="1466750"/>
            <a:ext cx="1365821" cy="2542711"/>
          </a:xfrm>
          <a:prstGeom prst="rect">
            <a:avLst/>
          </a:prstGeom>
          <a:noFill/>
          <a:ln w="9525" cap="flat" cmpd="sng" algn="ctr">
            <a:solidFill>
              <a:schemeClr val="bg2">
                <a:lumMod val="50000"/>
              </a:schemeClr>
            </a:solidFill>
            <a:prstDash val="dash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Overflow="overflow" horzOverflow="overflow" vert="horz" wrap="square" lIns="57150" tIns="28575" rIns="57150" bIns="2857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766">
              <a:defRPr/>
            </a:pPr>
            <a:endParaRPr lang="en-US" sz="1100" kern="0" dirty="0">
              <a:solidFill>
                <a:srgbClr val="000E5E"/>
              </a:solidFill>
              <a:sym typeface="Helvetica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2AE0404-982B-4FB5-94FD-3304943B6ED2}"/>
              </a:ext>
            </a:extLst>
          </p:cNvPr>
          <p:cNvSpPr/>
          <p:nvPr/>
        </p:nvSpPr>
        <p:spPr>
          <a:xfrm>
            <a:off x="382749" y="3883732"/>
            <a:ext cx="650611" cy="211796"/>
          </a:xfrm>
          <a:prstGeom prst="rect">
            <a:avLst/>
          </a:prstGeom>
          <a:solidFill>
            <a:schemeClr val="bg2">
              <a:alpha val="26000"/>
            </a:schemeClr>
          </a:solidFill>
          <a:ln w="25400" cap="flat" cmpd="sng" algn="ctr">
            <a:solidFill>
              <a:srgbClr val="F4AA00"/>
            </a:solidFill>
            <a:prstDash val="solid"/>
          </a:ln>
          <a:effectLst/>
        </p:spPr>
        <p:txBody>
          <a:bodyPr rtlCol="0" anchor="ctr"/>
          <a:lstStyle/>
          <a:p>
            <a:pPr algn="ctr" defTabSz="514304"/>
            <a:r>
              <a:rPr lang="en-US" sz="1100" kern="0" dirty="0" err="1">
                <a:solidFill>
                  <a:schemeClr val="bg2"/>
                </a:solidFill>
                <a:ea typeface="Helvetica Neue" charset="0"/>
                <a:cs typeface="Helvetica Neue" charset="0"/>
                <a:sym typeface="Helvetica"/>
              </a:rPr>
              <a:t>JBoss</a:t>
            </a:r>
            <a:endParaRPr lang="en-US" sz="1100" kern="0" dirty="0">
              <a:solidFill>
                <a:schemeClr val="bg2"/>
              </a:solidFill>
              <a:ea typeface="Helvetica Neue" charset="0"/>
              <a:cs typeface="Helvetica Neue" charset="0"/>
              <a:sym typeface="Helvetica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D7B7400-6D2B-4716-A040-013DD8836E1B}"/>
              </a:ext>
            </a:extLst>
          </p:cNvPr>
          <p:cNvSpPr/>
          <p:nvPr/>
        </p:nvSpPr>
        <p:spPr>
          <a:xfrm>
            <a:off x="382749" y="3625311"/>
            <a:ext cx="650611" cy="211796"/>
          </a:xfrm>
          <a:prstGeom prst="rect">
            <a:avLst/>
          </a:prstGeom>
          <a:solidFill>
            <a:schemeClr val="bg2">
              <a:alpha val="26000"/>
            </a:schemeClr>
          </a:solidFill>
          <a:ln w="25400" cap="flat" cmpd="sng" algn="ctr">
            <a:solidFill>
              <a:srgbClr val="F4AA00"/>
            </a:solidFill>
            <a:prstDash val="solid"/>
          </a:ln>
          <a:effectLst/>
        </p:spPr>
        <p:txBody>
          <a:bodyPr rtlCol="0" anchor="ctr"/>
          <a:lstStyle/>
          <a:p>
            <a:pPr algn="ctr" defTabSz="514304"/>
            <a:r>
              <a:rPr lang="en-US" sz="800" kern="0" dirty="0">
                <a:solidFill>
                  <a:schemeClr val="bg2"/>
                </a:solidFill>
                <a:ea typeface="Helvetica Neue" charset="0"/>
                <a:cs typeface="Helvetica Neue" charset="0"/>
                <a:sym typeface="Helvetica"/>
              </a:rPr>
              <a:t>WebLogic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07A5376-7C82-4EDA-864D-021E8E7B9AEF}"/>
              </a:ext>
            </a:extLst>
          </p:cNvPr>
          <p:cNvSpPr/>
          <p:nvPr/>
        </p:nvSpPr>
        <p:spPr>
          <a:xfrm>
            <a:off x="382749" y="4141987"/>
            <a:ext cx="650611" cy="211796"/>
          </a:xfrm>
          <a:prstGeom prst="rect">
            <a:avLst/>
          </a:prstGeom>
          <a:solidFill>
            <a:schemeClr val="bg2">
              <a:alpha val="26000"/>
            </a:schemeClr>
          </a:solidFill>
          <a:ln w="25400" cap="flat" cmpd="sng" algn="ctr">
            <a:solidFill>
              <a:srgbClr val="F4AA00"/>
            </a:solidFill>
            <a:prstDash val="solid"/>
          </a:ln>
          <a:effectLst/>
        </p:spPr>
        <p:txBody>
          <a:bodyPr rtlCol="0" anchor="ctr"/>
          <a:lstStyle/>
          <a:p>
            <a:pPr algn="ctr" defTabSz="514304"/>
            <a:r>
              <a:rPr lang="en-US" sz="800" kern="0" dirty="0">
                <a:solidFill>
                  <a:schemeClr val="bg2"/>
                </a:solidFill>
                <a:ea typeface="Helvetica Neue" charset="0"/>
                <a:cs typeface="Helvetica Neue" charset="0"/>
                <a:sym typeface="Helvetica"/>
              </a:rPr>
              <a:t>---</a:t>
            </a:r>
          </a:p>
        </p:txBody>
      </p:sp>
      <p:sp>
        <p:nvSpPr>
          <p:cNvPr id="58" name="Footer Placeholder 3">
            <a:extLst>
              <a:ext uri="{FF2B5EF4-FFF2-40B4-BE49-F238E27FC236}">
                <a16:creationId xmlns:a16="http://schemas.microsoft.com/office/drawing/2014/main" id="{0C4FCEEB-176A-4F7C-935D-FD5B2206863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5312" y="4942333"/>
            <a:ext cx="1548162" cy="29114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de-DE" sz="600" dirty="0">
                <a:solidFill>
                  <a:srgbClr val="FFFFFF"/>
                </a:solidFill>
                <a:latin typeface="Arial"/>
                <a:cs typeface="Arial" charset="0"/>
              </a:rPr>
              <a:t>IBM Cloud / © 2018 IBM Corporation</a:t>
            </a:r>
            <a:endParaRPr lang="en-US" sz="600" dirty="0">
              <a:solidFill>
                <a:srgbClr val="FFFFFF"/>
              </a:solidFill>
              <a:latin typeface="Arial"/>
              <a:cs typeface="Arial" charset="0"/>
            </a:endParaRPr>
          </a:p>
        </p:txBody>
      </p:sp>
      <p:sp>
        <p:nvSpPr>
          <p:cNvPr id="59" name="Slide Number Placeholder 1">
            <a:extLst>
              <a:ext uri="{FF2B5EF4-FFF2-40B4-BE49-F238E27FC236}">
                <a16:creationId xmlns:a16="http://schemas.microsoft.com/office/drawing/2014/main" id="{9D65EC20-1037-44AC-8164-5E7CC803935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810524" y="4942333"/>
            <a:ext cx="333477" cy="256173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fld id="{D0BE6F14-FF48-0F4F-A8AA-2E3F25371E4A}" type="slidenum">
              <a:rPr lang="en-US" sz="600">
                <a:solidFill>
                  <a:srgbClr val="FFFFFF"/>
                </a:solidFill>
                <a:latin typeface="Arial"/>
                <a:cs typeface="Arial" charset="0"/>
              </a:rPr>
              <a:pPr algn="ctr">
                <a:defRPr/>
              </a:pPr>
              <a:t>2</a:t>
            </a:fld>
            <a:endParaRPr lang="en-US" sz="600">
              <a:solidFill>
                <a:srgbClr val="FFFFFF"/>
              </a:solidFill>
              <a:latin typeface="Arial"/>
              <a:cs typeface="Arial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C94D288-5986-D045-A75E-FAF3ACC715DE}"/>
              </a:ext>
            </a:extLst>
          </p:cNvPr>
          <p:cNvSpPr/>
          <p:nvPr/>
        </p:nvSpPr>
        <p:spPr>
          <a:xfrm>
            <a:off x="292212" y="3506000"/>
            <a:ext cx="837692" cy="964558"/>
          </a:xfrm>
          <a:prstGeom prst="rect">
            <a:avLst/>
          </a:prstGeom>
          <a:noFill/>
          <a:ln w="19050" cap="flat" cmpd="sng" algn="ctr">
            <a:solidFill>
              <a:srgbClr val="F4AA00"/>
            </a:solidFill>
            <a:prstDash val="solid"/>
          </a:ln>
          <a:effectLst/>
        </p:spPr>
        <p:txBody>
          <a:bodyPr lIns="0" rIns="0" rtlCol="0" anchor="ctr"/>
          <a:lstStyle/>
          <a:p>
            <a:pPr algn="ctr" defTabSz="514304">
              <a:defRPr/>
            </a:pPr>
            <a:endParaRPr lang="en-US" sz="1100" b="1" kern="0" dirty="0">
              <a:solidFill>
                <a:prstClr val="white"/>
              </a:solidFill>
              <a:ea typeface="Helvetica Neue Light" charset="0"/>
              <a:cs typeface="Helvetica Neue Light" charset="0"/>
              <a:sym typeface="Helvetica"/>
            </a:endParaRP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BE212F3D-C3F5-C244-824E-0294AE297A27}"/>
              </a:ext>
            </a:extLst>
          </p:cNvPr>
          <p:cNvCxnSpPr>
            <a:cxnSpLocks/>
          </p:cNvCxnSpPr>
          <p:nvPr/>
        </p:nvCxnSpPr>
        <p:spPr>
          <a:xfrm>
            <a:off x="1241405" y="1926940"/>
            <a:ext cx="342070" cy="0"/>
          </a:xfrm>
          <a:prstGeom prst="straightConnector1">
            <a:avLst/>
          </a:prstGeom>
          <a:noFill/>
          <a:ln w="28575" cap="flat" cmpd="sng" algn="ctr">
            <a:solidFill>
              <a:srgbClr val="F4AA00"/>
            </a:solidFill>
            <a:prstDash val="solid"/>
            <a:tailEnd type="arrow"/>
          </a:ln>
          <a:effectLst/>
        </p:spPr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69F8C4B-E3A9-FB49-A82A-A45A5208882C}"/>
              </a:ext>
            </a:extLst>
          </p:cNvPr>
          <p:cNvCxnSpPr>
            <a:cxnSpLocks/>
          </p:cNvCxnSpPr>
          <p:nvPr/>
        </p:nvCxnSpPr>
        <p:spPr>
          <a:xfrm flipV="1">
            <a:off x="6896650" y="2692213"/>
            <a:ext cx="500910" cy="1887"/>
          </a:xfrm>
          <a:prstGeom prst="straightConnector1">
            <a:avLst/>
          </a:prstGeom>
          <a:noFill/>
          <a:ln w="28575" cap="flat" cmpd="sng" algn="ctr">
            <a:solidFill>
              <a:srgbClr val="F4AA00"/>
            </a:solidFill>
            <a:prstDash val="solid"/>
            <a:tailEnd type="arrow"/>
          </a:ln>
          <a:effectLst/>
        </p:spPr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E212F3D-C3F5-C244-824E-0294AE297A27}"/>
              </a:ext>
            </a:extLst>
          </p:cNvPr>
          <p:cNvCxnSpPr>
            <a:cxnSpLocks/>
          </p:cNvCxnSpPr>
          <p:nvPr/>
        </p:nvCxnSpPr>
        <p:spPr>
          <a:xfrm rot="16200000">
            <a:off x="8039446" y="2694101"/>
            <a:ext cx="342070" cy="0"/>
          </a:xfrm>
          <a:prstGeom prst="straightConnector1">
            <a:avLst/>
          </a:prstGeom>
          <a:noFill/>
          <a:ln w="28575" cap="flat" cmpd="sng" algn="ctr">
            <a:solidFill>
              <a:srgbClr val="F4AA00"/>
            </a:solidFill>
            <a:prstDash val="solid"/>
            <a:headEnd type="none" w="med" len="med"/>
            <a:tailEnd type="none" w="med" len="med"/>
          </a:ln>
          <a:effectLst/>
        </p:spPr>
      </p:cxn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569F8C4B-E3A9-FB49-A82A-A45A5208882C}"/>
              </a:ext>
            </a:extLst>
          </p:cNvPr>
          <p:cNvCxnSpPr>
            <a:cxnSpLocks/>
          </p:cNvCxnSpPr>
          <p:nvPr/>
        </p:nvCxnSpPr>
        <p:spPr>
          <a:xfrm flipV="1">
            <a:off x="2624128" y="2559762"/>
            <a:ext cx="500910" cy="1887"/>
          </a:xfrm>
          <a:prstGeom prst="straightConnector1">
            <a:avLst/>
          </a:prstGeom>
          <a:noFill/>
          <a:ln w="28575" cap="flat" cmpd="sng" algn="ctr">
            <a:solidFill>
              <a:srgbClr val="F4AA00"/>
            </a:solidFill>
            <a:prstDash val="solid"/>
            <a:tailEnd type="arrow"/>
          </a:ln>
          <a:effectLst/>
        </p:spPr>
      </p:cxnSp>
      <p:cxnSp>
        <p:nvCxnSpPr>
          <p:cNvPr id="14" name="Elbow Connector 13"/>
          <p:cNvCxnSpPr>
            <a:stCxn id="51" idx="3"/>
            <a:endCxn id="8" idx="2"/>
          </p:cNvCxnSpPr>
          <p:nvPr/>
        </p:nvCxnSpPr>
        <p:spPr>
          <a:xfrm flipV="1">
            <a:off x="1129904" y="3420932"/>
            <a:ext cx="1034094" cy="567347"/>
          </a:xfrm>
          <a:prstGeom prst="bentConnector2">
            <a:avLst/>
          </a:prstGeom>
          <a:noFill/>
          <a:ln w="28575" cap="flat" cmpd="sng" algn="ctr">
            <a:solidFill>
              <a:srgbClr val="F4AA00"/>
            </a:solidFill>
            <a:prstDash val="solid"/>
            <a:tailEnd type="arrow"/>
          </a:ln>
          <a:effectLst/>
        </p:spPr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6379" y="1345975"/>
            <a:ext cx="4670318" cy="262023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E3F28B4-7831-5648-85B7-1195E01977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9330" y="251501"/>
            <a:ext cx="1105341" cy="55665"/>
          </a:xfrm>
          <a:prstGeom prst="rect">
            <a:avLst/>
          </a:prstGeom>
        </p:spPr>
      </p:pic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1F378B82-2C55-CD47-B4E8-1B214503EEA2}"/>
              </a:ext>
            </a:extLst>
          </p:cNvPr>
          <p:cNvSpPr txBox="1">
            <a:spLocks/>
          </p:cNvSpPr>
          <p:nvPr/>
        </p:nvSpPr>
        <p:spPr>
          <a:xfrm>
            <a:off x="1294471" y="329812"/>
            <a:ext cx="6555059" cy="5113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2400" dirty="0">
                <a:solidFill>
                  <a:schemeClr val="bg2"/>
                </a:solidFill>
                <a:latin typeface="IBM Plex Sans SemiBold" panose="020B0503050000000000" pitchFamily="34" charset="77"/>
              </a:rPr>
              <a:t>IBM Accelerates your Cloud Adoption Journey</a:t>
            </a:r>
          </a:p>
        </p:txBody>
      </p:sp>
    </p:spTree>
    <p:extLst>
      <p:ext uri="{BB962C8B-B14F-4D97-AF65-F5344CB8AC3E}">
        <p14:creationId xmlns:p14="http://schemas.microsoft.com/office/powerpoint/2010/main" val="3206294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ontent Placeholder 12">
            <a:extLst>
              <a:ext uri="{FF2B5EF4-FFF2-40B4-BE49-F238E27FC236}">
                <a16:creationId xmlns:a16="http://schemas.microsoft.com/office/drawing/2014/main" id="{40B89126-0FE4-420A-995A-8DD2A8AE6F4A}"/>
              </a:ext>
            </a:extLst>
          </p:cNvPr>
          <p:cNvSpPr txBox="1">
            <a:spLocks/>
          </p:cNvSpPr>
          <p:nvPr/>
        </p:nvSpPr>
        <p:spPr>
          <a:xfrm>
            <a:off x="6630875" y="3596883"/>
            <a:ext cx="2369232" cy="1004854"/>
          </a:xfrm>
          <a:prstGeom prst="rect">
            <a:avLst/>
          </a:prstGeom>
          <a:noFill/>
          <a:ln>
            <a:solidFill>
              <a:srgbClr val="F4AA00"/>
            </a:solidFill>
          </a:ln>
        </p:spPr>
        <p:txBody>
          <a:bodyPr vert="horz" lIns="228600" tIns="192024" rIns="228600" bIns="22860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38" name="Content Placeholder 12">
            <a:extLst>
              <a:ext uri="{FF2B5EF4-FFF2-40B4-BE49-F238E27FC236}">
                <a16:creationId xmlns:a16="http://schemas.microsoft.com/office/drawing/2014/main" id="{D82D4532-BB0D-4C97-BC02-05C7149288D7}"/>
              </a:ext>
            </a:extLst>
          </p:cNvPr>
          <p:cNvSpPr txBox="1">
            <a:spLocks/>
          </p:cNvSpPr>
          <p:nvPr/>
        </p:nvSpPr>
        <p:spPr>
          <a:xfrm>
            <a:off x="162544" y="835913"/>
            <a:ext cx="2470254" cy="2276927"/>
          </a:xfrm>
          <a:prstGeom prst="rect">
            <a:avLst/>
          </a:prstGeom>
          <a:noFill/>
          <a:ln>
            <a:solidFill>
              <a:srgbClr val="F4AA00"/>
            </a:solidFill>
          </a:ln>
        </p:spPr>
        <p:txBody>
          <a:bodyPr vert="horz" lIns="228600" tIns="192024" rIns="228600" bIns="22860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sz="1100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89A1E5-8312-48DC-B45C-0137722526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596B1-9E83-4B1F-82CF-01DA3F207D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B5EECCD-935C-47E0-9895-B37330C15390}"/>
              </a:ext>
            </a:extLst>
          </p:cNvPr>
          <p:cNvGrpSpPr/>
          <p:nvPr/>
        </p:nvGrpSpPr>
        <p:grpSpPr>
          <a:xfrm>
            <a:off x="2733517" y="987745"/>
            <a:ext cx="3671213" cy="3546571"/>
            <a:chOff x="8125307" y="3460100"/>
            <a:chExt cx="9789901" cy="945752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5B8DC25-B856-426B-8FD9-1A88D300B565}"/>
                </a:ext>
              </a:extLst>
            </p:cNvPr>
            <p:cNvGrpSpPr/>
            <p:nvPr/>
          </p:nvGrpSpPr>
          <p:grpSpPr>
            <a:xfrm>
              <a:off x="8125307" y="3460100"/>
              <a:ext cx="9789901" cy="9457521"/>
              <a:chOff x="8418481" y="3460101"/>
              <a:chExt cx="9789901" cy="9457521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0FEE5BC-400B-4DE7-B495-59A3D227A43F}"/>
                  </a:ext>
                </a:extLst>
              </p:cNvPr>
              <p:cNvGrpSpPr/>
              <p:nvPr/>
            </p:nvGrpSpPr>
            <p:grpSpPr>
              <a:xfrm>
                <a:off x="8418481" y="9235385"/>
                <a:ext cx="9789901" cy="3682237"/>
                <a:chOff x="8418481" y="9235385"/>
                <a:chExt cx="9789901" cy="3682237"/>
              </a:xfrm>
            </p:grpSpPr>
            <p:sp>
              <p:nvSpPr>
                <p:cNvPr id="16" name="Shape">
                  <a:extLst>
                    <a:ext uri="{FF2B5EF4-FFF2-40B4-BE49-F238E27FC236}">
                      <a16:creationId xmlns:a16="http://schemas.microsoft.com/office/drawing/2014/main" id="{373522CD-8FC9-4F8A-94AD-C143EA58E71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9800000">
                  <a:off x="8418481" y="9235385"/>
                  <a:ext cx="3167575" cy="36576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21600" y="5400"/>
                      </a:lnTo>
                      <a:lnTo>
                        <a:pt x="21600" y="16200"/>
                      </a:lnTo>
                      <a:lnTo>
                        <a:pt x="10800" y="21600"/>
                      </a:lnTo>
                      <a:lnTo>
                        <a:pt x="0" y="16200"/>
                      </a:lnTo>
                      <a:lnTo>
                        <a:pt x="0" y="540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21431" tIns="21431" rIns="21431" bIns="21431" numCol="1" anchor="ctr">
                  <a:noAutofit/>
                </a:bodyPr>
                <a:lstStyle/>
                <a:p>
                  <a:pPr marR="21431" indent="21431" defTabSz="914334">
                    <a:defRPr sz="2600" b="1">
                      <a:solidFill>
                        <a:srgbClr val="000000"/>
                      </a:solidFill>
                      <a:uFill>
                        <a:solidFill>
                          <a:srgbClr val="000000"/>
                        </a:solidFill>
                      </a:uFill>
                      <a:latin typeface="Arial"/>
                      <a:ea typeface="Arial"/>
                      <a:cs typeface="Arial"/>
                      <a:sym typeface="Arial"/>
                    </a:defRPr>
                  </a:pPr>
                  <a:endParaRPr sz="975" dirty="0"/>
                </a:p>
              </p:txBody>
            </p:sp>
            <p:sp>
              <p:nvSpPr>
                <p:cNvPr id="17" name="Shape">
                  <a:extLst>
                    <a:ext uri="{FF2B5EF4-FFF2-40B4-BE49-F238E27FC236}">
                      <a16:creationId xmlns:a16="http://schemas.microsoft.com/office/drawing/2014/main" id="{2D736CA4-BEFA-45CC-A14F-95754A6B96D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9800000">
                  <a:off x="10166142" y="9235385"/>
                  <a:ext cx="3167575" cy="36576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21600" y="5400"/>
                      </a:lnTo>
                      <a:lnTo>
                        <a:pt x="21600" y="16200"/>
                      </a:lnTo>
                      <a:lnTo>
                        <a:pt x="10800" y="21600"/>
                      </a:lnTo>
                      <a:lnTo>
                        <a:pt x="0" y="16200"/>
                      </a:lnTo>
                      <a:lnTo>
                        <a:pt x="0" y="540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21431" tIns="21431" rIns="21431" bIns="21431" numCol="1" anchor="ctr">
                  <a:noAutofit/>
                </a:bodyPr>
                <a:lstStyle/>
                <a:p>
                  <a:pPr marR="21431" indent="21431" defTabSz="914334">
                    <a:defRPr sz="2600" b="1">
                      <a:solidFill>
                        <a:srgbClr val="000000"/>
                      </a:solidFill>
                      <a:uFill>
                        <a:solidFill>
                          <a:srgbClr val="000000"/>
                        </a:solidFill>
                      </a:uFill>
                      <a:latin typeface="Arial"/>
                      <a:ea typeface="Arial"/>
                      <a:cs typeface="Arial"/>
                      <a:sym typeface="Arial"/>
                    </a:defRPr>
                  </a:pPr>
                  <a:endParaRPr sz="975" dirty="0"/>
                </a:p>
              </p:txBody>
            </p:sp>
            <p:sp>
              <p:nvSpPr>
                <p:cNvPr id="18" name="Shape">
                  <a:extLst>
                    <a:ext uri="{FF2B5EF4-FFF2-40B4-BE49-F238E27FC236}">
                      <a16:creationId xmlns:a16="http://schemas.microsoft.com/office/drawing/2014/main" id="{F63FE4E5-0902-476A-9A00-B0FE9574A64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9800000">
                  <a:off x="11647504" y="9235385"/>
                  <a:ext cx="3167575" cy="36576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21600" y="5400"/>
                      </a:lnTo>
                      <a:lnTo>
                        <a:pt x="21600" y="16200"/>
                      </a:lnTo>
                      <a:lnTo>
                        <a:pt x="10800" y="21600"/>
                      </a:lnTo>
                      <a:lnTo>
                        <a:pt x="0" y="16200"/>
                      </a:lnTo>
                      <a:lnTo>
                        <a:pt x="0" y="540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21431" tIns="21431" rIns="21431" bIns="21431" numCol="1" anchor="ctr">
                  <a:noAutofit/>
                </a:bodyPr>
                <a:lstStyle/>
                <a:p>
                  <a:pPr marR="21431" indent="21431" defTabSz="914334">
                    <a:defRPr sz="2600" b="1">
                      <a:solidFill>
                        <a:srgbClr val="000000"/>
                      </a:solidFill>
                      <a:uFill>
                        <a:solidFill>
                          <a:srgbClr val="000000"/>
                        </a:solidFill>
                      </a:uFill>
                      <a:latin typeface="Arial"/>
                      <a:ea typeface="Arial"/>
                      <a:cs typeface="Arial"/>
                      <a:sym typeface="Arial"/>
                    </a:defRPr>
                  </a:pPr>
                  <a:endParaRPr sz="975" dirty="0"/>
                </a:p>
              </p:txBody>
            </p:sp>
            <p:sp>
              <p:nvSpPr>
                <p:cNvPr id="19" name="Shape">
                  <a:extLst>
                    <a:ext uri="{FF2B5EF4-FFF2-40B4-BE49-F238E27FC236}">
                      <a16:creationId xmlns:a16="http://schemas.microsoft.com/office/drawing/2014/main" id="{A472A325-B10D-44B5-A76F-1395A02267B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9800000">
                  <a:off x="13405214" y="9260022"/>
                  <a:ext cx="3167576" cy="36576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21600" y="5400"/>
                      </a:lnTo>
                      <a:lnTo>
                        <a:pt x="21600" y="16200"/>
                      </a:lnTo>
                      <a:lnTo>
                        <a:pt x="10800" y="21600"/>
                      </a:lnTo>
                      <a:lnTo>
                        <a:pt x="0" y="16200"/>
                      </a:lnTo>
                      <a:lnTo>
                        <a:pt x="0" y="540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21431" tIns="21431" rIns="21431" bIns="21431" numCol="1" anchor="ctr">
                  <a:noAutofit/>
                </a:bodyPr>
                <a:lstStyle/>
                <a:p>
                  <a:pPr marR="21431" indent="21431" defTabSz="914334">
                    <a:defRPr sz="2600" b="1">
                      <a:solidFill>
                        <a:srgbClr val="000000"/>
                      </a:solidFill>
                      <a:uFill>
                        <a:solidFill>
                          <a:srgbClr val="000000"/>
                        </a:solidFill>
                      </a:uFill>
                      <a:latin typeface="Arial"/>
                      <a:ea typeface="Arial"/>
                      <a:cs typeface="Arial"/>
                      <a:sym typeface="Arial"/>
                    </a:defRPr>
                  </a:pPr>
                  <a:endParaRPr sz="975" dirty="0"/>
                </a:p>
              </p:txBody>
            </p:sp>
            <p:sp>
              <p:nvSpPr>
                <p:cNvPr id="20" name="Shape">
                  <a:extLst>
                    <a:ext uri="{FF2B5EF4-FFF2-40B4-BE49-F238E27FC236}">
                      <a16:creationId xmlns:a16="http://schemas.microsoft.com/office/drawing/2014/main" id="{C83127E0-6A90-42EE-B3F1-3EE4C747941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 rot="19800000">
                  <a:off x="15040807" y="9235385"/>
                  <a:ext cx="3167575" cy="36576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21600" y="5400"/>
                      </a:lnTo>
                      <a:lnTo>
                        <a:pt x="21600" y="16200"/>
                      </a:lnTo>
                      <a:lnTo>
                        <a:pt x="10800" y="21600"/>
                      </a:lnTo>
                      <a:lnTo>
                        <a:pt x="0" y="16200"/>
                      </a:lnTo>
                      <a:lnTo>
                        <a:pt x="0" y="540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21431" tIns="21431" rIns="21431" bIns="21431" numCol="1" anchor="ctr">
                  <a:noAutofit/>
                </a:bodyPr>
                <a:lstStyle/>
                <a:p>
                  <a:pPr marR="21431" indent="21431" defTabSz="914334">
                    <a:defRPr sz="2600" b="1">
                      <a:solidFill>
                        <a:srgbClr val="000000"/>
                      </a:solidFill>
                      <a:uFill>
                        <a:solidFill>
                          <a:srgbClr val="000000"/>
                        </a:solidFill>
                      </a:uFill>
                      <a:latin typeface="Arial"/>
                      <a:ea typeface="Arial"/>
                      <a:cs typeface="Arial"/>
                      <a:sym typeface="Arial"/>
                    </a:defRPr>
                  </a:pPr>
                  <a:endParaRPr sz="975" dirty="0"/>
                </a:p>
              </p:txBody>
            </p:sp>
          </p:grpSp>
          <p:sp>
            <p:nvSpPr>
              <p:cNvPr id="9" name="Shape">
                <a:extLst>
                  <a:ext uri="{FF2B5EF4-FFF2-40B4-BE49-F238E27FC236}">
                    <a16:creationId xmlns:a16="http://schemas.microsoft.com/office/drawing/2014/main" id="{13482F6F-35BF-4544-8303-12DAD999A423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800000">
                <a:off x="9201430" y="7864664"/>
                <a:ext cx="3167575" cy="3657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1431" tIns="21431" rIns="21431" bIns="21431" numCol="1" anchor="ctr">
                <a:noAutofit/>
              </a:bodyPr>
              <a:lstStyle/>
              <a:p>
                <a:pPr marR="21431" indent="21431" defTabSz="914334">
                  <a:defRPr sz="2600" b="1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975" dirty="0"/>
              </a:p>
            </p:txBody>
          </p:sp>
          <p:sp>
            <p:nvSpPr>
              <p:cNvPr id="10" name="Shape">
                <a:extLst>
                  <a:ext uri="{FF2B5EF4-FFF2-40B4-BE49-F238E27FC236}">
                    <a16:creationId xmlns:a16="http://schemas.microsoft.com/office/drawing/2014/main" id="{E05A577B-DC0D-4539-8B22-77C02A17AE13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800000">
                <a:off x="10065645" y="6355682"/>
                <a:ext cx="3167575" cy="3657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1431" tIns="21431" rIns="21431" bIns="21431" numCol="1" anchor="ctr">
                <a:noAutofit/>
              </a:bodyPr>
              <a:lstStyle/>
              <a:p>
                <a:pPr marR="21431" indent="21431" defTabSz="914334">
                  <a:defRPr sz="2600" b="1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975" dirty="0"/>
              </a:p>
            </p:txBody>
          </p:sp>
          <p:sp>
            <p:nvSpPr>
              <p:cNvPr id="11" name="Shape">
                <a:extLst>
                  <a:ext uri="{FF2B5EF4-FFF2-40B4-BE49-F238E27FC236}">
                    <a16:creationId xmlns:a16="http://schemas.microsoft.com/office/drawing/2014/main" id="{FA7AF93C-59F8-41AE-B1C1-8929D59FA272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800000">
                <a:off x="14256007" y="7864664"/>
                <a:ext cx="3167575" cy="3657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1431" tIns="21431" rIns="21431" bIns="21431" numCol="1" anchor="ctr">
                <a:noAutofit/>
              </a:bodyPr>
              <a:lstStyle/>
              <a:p>
                <a:pPr marR="21431" indent="21431" defTabSz="914334">
                  <a:defRPr sz="2600" b="1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975" dirty="0"/>
              </a:p>
            </p:txBody>
          </p:sp>
          <p:sp>
            <p:nvSpPr>
              <p:cNvPr id="12" name="Shape">
                <a:extLst>
                  <a:ext uri="{FF2B5EF4-FFF2-40B4-BE49-F238E27FC236}">
                    <a16:creationId xmlns:a16="http://schemas.microsoft.com/office/drawing/2014/main" id="{A30B1E30-6F6D-4494-8EAC-897D077B692A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800000">
                <a:off x="11710243" y="3460101"/>
                <a:ext cx="3167575" cy="3657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1431" tIns="21431" rIns="21431" bIns="21431" numCol="1" anchor="ctr">
                <a:noAutofit/>
              </a:bodyPr>
              <a:lstStyle/>
              <a:p>
                <a:pPr marR="21431" indent="21431" defTabSz="914334">
                  <a:defRPr sz="2600" b="1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975" dirty="0"/>
              </a:p>
            </p:txBody>
          </p:sp>
          <p:sp>
            <p:nvSpPr>
              <p:cNvPr id="13" name="Shape">
                <a:extLst>
                  <a:ext uri="{FF2B5EF4-FFF2-40B4-BE49-F238E27FC236}">
                    <a16:creationId xmlns:a16="http://schemas.microsoft.com/office/drawing/2014/main" id="{1C4B55CF-0041-4CB5-85D5-DCE80CD7E756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800000">
                <a:off x="13383818" y="6355682"/>
                <a:ext cx="3167575" cy="3657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1431" tIns="21431" rIns="21431" bIns="21431" numCol="1" anchor="ctr">
                <a:noAutofit/>
              </a:bodyPr>
              <a:lstStyle/>
              <a:p>
                <a:pPr marR="21431" indent="21431" defTabSz="914334">
                  <a:defRPr sz="2600" b="1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975" dirty="0"/>
              </a:p>
            </p:txBody>
          </p:sp>
          <p:sp>
            <p:nvSpPr>
              <p:cNvPr id="14" name="Shape">
                <a:extLst>
                  <a:ext uri="{FF2B5EF4-FFF2-40B4-BE49-F238E27FC236}">
                    <a16:creationId xmlns:a16="http://schemas.microsoft.com/office/drawing/2014/main" id="{48789DBF-2E24-4427-85A9-1B010D8CC133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800000">
                <a:off x="12558507" y="4922538"/>
                <a:ext cx="3167575" cy="3657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1431" tIns="21431" rIns="21431" bIns="21431" numCol="1" anchor="ctr">
                <a:noAutofit/>
              </a:bodyPr>
              <a:lstStyle/>
              <a:p>
                <a:pPr marR="21431" indent="21431" defTabSz="914334">
                  <a:defRPr sz="2600" b="1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975" dirty="0"/>
              </a:p>
            </p:txBody>
          </p:sp>
          <p:sp>
            <p:nvSpPr>
              <p:cNvPr id="15" name="Shape">
                <a:extLst>
                  <a:ext uri="{FF2B5EF4-FFF2-40B4-BE49-F238E27FC236}">
                    <a16:creationId xmlns:a16="http://schemas.microsoft.com/office/drawing/2014/main" id="{82A24F0A-1814-4D21-A073-10062561C979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19800000">
                <a:off x="10869602" y="4922538"/>
                <a:ext cx="3167575" cy="3657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21431" tIns="21431" rIns="21431" bIns="21431" numCol="1" anchor="ctr">
                <a:noAutofit/>
              </a:bodyPr>
              <a:lstStyle/>
              <a:p>
                <a:pPr marR="21431" indent="21431" defTabSz="914334">
                  <a:defRPr sz="2600" b="1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975" dirty="0"/>
              </a:p>
            </p:txBody>
          </p:sp>
        </p:grpSp>
        <p:sp>
          <p:nvSpPr>
            <p:cNvPr id="7" name="Shape">
              <a:extLst>
                <a:ext uri="{FF2B5EF4-FFF2-40B4-BE49-F238E27FC236}">
                  <a16:creationId xmlns:a16="http://schemas.microsoft.com/office/drawing/2014/main" id="{30EDD545-B373-464E-95BA-D58B8BB79F1D}"/>
                </a:ext>
              </a:extLst>
            </p:cNvPr>
            <p:cNvSpPr>
              <a:spLocks noChangeAspect="1"/>
            </p:cNvSpPr>
            <p:nvPr/>
          </p:nvSpPr>
          <p:spPr>
            <a:xfrm rot="19800000">
              <a:off x="11487431" y="7496670"/>
              <a:ext cx="3167575" cy="36576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21431" tIns="21431" rIns="21431" bIns="21431" numCol="1" anchor="ctr">
              <a:noAutofit/>
            </a:bodyPr>
            <a:lstStyle/>
            <a:p>
              <a:pPr marR="21431" indent="21431" defTabSz="914334">
                <a:defRPr sz="2600" b="1">
                  <a:solidFill>
                    <a:srgbClr val="000000"/>
                  </a:solidFill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 sz="975" dirty="0"/>
            </a:p>
          </p:txBody>
        </p:sp>
      </p:grpSp>
      <p:sp>
        <p:nvSpPr>
          <p:cNvPr id="21" name="Oval 20">
            <a:extLst>
              <a:ext uri="{FF2B5EF4-FFF2-40B4-BE49-F238E27FC236}">
                <a16:creationId xmlns:a16="http://schemas.microsoft.com/office/drawing/2014/main" id="{AF917FBA-3C76-4B9B-A10A-23D30EFD77EF}"/>
              </a:ext>
            </a:extLst>
          </p:cNvPr>
          <p:cNvSpPr>
            <a:spLocks/>
          </p:cNvSpPr>
          <p:nvPr/>
        </p:nvSpPr>
        <p:spPr>
          <a:xfrm>
            <a:off x="3808597" y="2305616"/>
            <a:ext cx="1586974" cy="1156245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 w="149225" cap="flat">
            <a:solidFill>
              <a:srgbClr val="FFFFFF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spAutoFit/>
          </a:bodyPr>
          <a:lstStyle/>
          <a:p>
            <a:pPr defTabSz="309563" hangingPunct="0"/>
            <a:endParaRPr lang="en-US" sz="938" dirty="0">
              <a:solidFill>
                <a:srgbClr val="53585F"/>
              </a:solidFill>
              <a:sym typeface="Helvetica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DE52268-155A-45B9-AB6F-16D410783B4C}"/>
              </a:ext>
            </a:extLst>
          </p:cNvPr>
          <p:cNvGrpSpPr/>
          <p:nvPr/>
        </p:nvGrpSpPr>
        <p:grpSpPr>
          <a:xfrm>
            <a:off x="3016110" y="1198675"/>
            <a:ext cx="3167530" cy="3099967"/>
            <a:chOff x="8072016" y="4448547"/>
            <a:chExt cx="8446747" cy="8266578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E32E708-E387-4EC8-80CA-030F76A67220}"/>
                </a:ext>
              </a:extLst>
            </p:cNvPr>
            <p:cNvGrpSpPr/>
            <p:nvPr/>
          </p:nvGrpSpPr>
          <p:grpSpPr>
            <a:xfrm>
              <a:off x="10851593" y="4448547"/>
              <a:ext cx="2945964" cy="3162637"/>
              <a:chOff x="11305704" y="6129410"/>
              <a:chExt cx="2945964" cy="31626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0" name="Shape">
                <a:extLst>
                  <a:ext uri="{FF2B5EF4-FFF2-40B4-BE49-F238E27FC236}">
                    <a16:creationId xmlns:a16="http://schemas.microsoft.com/office/drawing/2014/main" id="{7CA60D6F-BC9D-4AB0-A58C-F9786BE675BE}"/>
                  </a:ext>
                </a:extLst>
              </p:cNvPr>
              <p:cNvSpPr/>
              <p:nvPr/>
            </p:nvSpPr>
            <p:spPr>
              <a:xfrm rot="19800000">
                <a:off x="11305704" y="6129410"/>
                <a:ext cx="2738926" cy="31626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rgbClr val="131046"/>
              </a:solidFill>
              <a:ln w="12700" cap="flat">
                <a:solidFill>
                  <a:srgbClr val="F4AA00"/>
                </a:solidFill>
                <a:miter lim="400000"/>
              </a:ln>
              <a:effectLst/>
            </p:spPr>
            <p:txBody>
              <a:bodyPr wrap="square" lIns="21431" tIns="21431" rIns="21431" bIns="21431" numCol="1" anchor="ctr">
                <a:noAutofit/>
              </a:bodyPr>
              <a:lstStyle/>
              <a:p>
                <a:pPr marR="21431" indent="21431" defTabSz="914334">
                  <a:defRPr sz="2600" b="1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975" dirty="0"/>
              </a:p>
            </p:txBody>
          </p:sp>
          <p:sp>
            <p:nvSpPr>
              <p:cNvPr id="31" name="Analytics  Cloud Workshop">
                <a:extLst>
                  <a:ext uri="{FF2B5EF4-FFF2-40B4-BE49-F238E27FC236}">
                    <a16:creationId xmlns:a16="http://schemas.microsoft.com/office/drawing/2014/main" id="{F429DCDD-D4DE-4F21-9FE9-40359F865B1C}"/>
                  </a:ext>
                </a:extLst>
              </p:cNvPr>
              <p:cNvSpPr/>
              <p:nvPr/>
            </p:nvSpPr>
            <p:spPr>
              <a:xfrm>
                <a:off x="11309480" y="6834685"/>
                <a:ext cx="2942188" cy="13952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19050" tIns="19050" rIns="19050" bIns="19050" numCol="1" anchor="ctr">
                <a:spAutoFit/>
              </a:bodyPr>
              <a:lstStyle>
                <a:lvl1pPr marR="57150" indent="57150" algn="ctr" defTabSz="2438225">
                  <a:defRPr sz="2600" b="1">
                    <a:solidFill>
                      <a:srgbClr val="FFFFFF"/>
                    </a:solidFill>
                    <a:uFill>
                      <a:solidFill>
                        <a:srgbClr val="000000"/>
                      </a:solidFill>
                    </a:uFill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r>
                  <a:rPr lang="en-US" sz="1050" dirty="0">
                    <a:latin typeface="IBM Plex Sans" panose="020B0503050000000000" pitchFamily="34" charset="0"/>
                  </a:rPr>
                  <a:t>Discover </a:t>
                </a:r>
                <a:br>
                  <a:rPr lang="en-US" sz="1050" dirty="0">
                    <a:latin typeface="IBM Plex Sans" panose="020B0503050000000000" pitchFamily="34" charset="0"/>
                  </a:rPr>
                </a:br>
                <a:r>
                  <a:rPr lang="en-US" sz="1050" dirty="0">
                    <a:latin typeface="IBM Plex Sans" panose="020B0503050000000000" pitchFamily="34" charset="0"/>
                  </a:rPr>
                  <a:t>&amp; </a:t>
                </a:r>
                <a:br>
                  <a:rPr lang="en-US" sz="1050" dirty="0">
                    <a:latin typeface="IBM Plex Sans" panose="020B0503050000000000" pitchFamily="34" charset="0"/>
                  </a:rPr>
                </a:br>
                <a:r>
                  <a:rPr lang="en-US" sz="1050" dirty="0">
                    <a:latin typeface="IBM Plex Sans" panose="020B0503050000000000" pitchFamily="34" charset="0"/>
                  </a:rPr>
                  <a:t>Assess</a:t>
                </a:r>
                <a:endParaRPr sz="1050" dirty="0">
                  <a:latin typeface="IBM Plex Sans" panose="020B0503050000000000" pitchFamily="34" charset="0"/>
                </a:endParaRPr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ECDA356-5BAB-423D-8F45-DFF92F50C95B}"/>
                </a:ext>
              </a:extLst>
            </p:cNvPr>
            <p:cNvGrpSpPr/>
            <p:nvPr/>
          </p:nvGrpSpPr>
          <p:grpSpPr>
            <a:xfrm>
              <a:off x="8072016" y="9512840"/>
              <a:ext cx="3314446" cy="3162637"/>
              <a:chOff x="11554601" y="-882730"/>
              <a:chExt cx="3314446" cy="31626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8" name="Shape">
                <a:extLst>
                  <a:ext uri="{FF2B5EF4-FFF2-40B4-BE49-F238E27FC236}">
                    <a16:creationId xmlns:a16="http://schemas.microsoft.com/office/drawing/2014/main" id="{EB7B1E86-6567-42E9-A56F-3E555A402B06}"/>
                  </a:ext>
                </a:extLst>
              </p:cNvPr>
              <p:cNvSpPr/>
              <p:nvPr/>
            </p:nvSpPr>
            <p:spPr>
              <a:xfrm rot="19800000">
                <a:off x="11782593" y="-882730"/>
                <a:ext cx="2738926" cy="31626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rgbClr val="131046"/>
              </a:solidFill>
              <a:ln w="12700" cap="flat">
                <a:solidFill>
                  <a:srgbClr val="F4AA00"/>
                </a:solidFill>
                <a:miter lim="400000"/>
              </a:ln>
              <a:effectLst/>
            </p:spPr>
            <p:txBody>
              <a:bodyPr wrap="square" lIns="21431" tIns="21431" rIns="21431" bIns="21431" numCol="1" anchor="ctr">
                <a:noAutofit/>
              </a:bodyPr>
              <a:lstStyle/>
              <a:p>
                <a:pPr marR="21431" indent="21431" defTabSz="914334">
                  <a:defRPr sz="2600" b="1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975" dirty="0"/>
              </a:p>
            </p:txBody>
          </p:sp>
          <p:sp>
            <p:nvSpPr>
              <p:cNvPr id="29" name="Analytics  Cloud Workshop">
                <a:extLst>
                  <a:ext uri="{FF2B5EF4-FFF2-40B4-BE49-F238E27FC236}">
                    <a16:creationId xmlns:a16="http://schemas.microsoft.com/office/drawing/2014/main" id="{867840E0-3CE6-486D-AD3E-412899BC2ACA}"/>
                  </a:ext>
                </a:extLst>
              </p:cNvPr>
              <p:cNvSpPr/>
              <p:nvPr/>
            </p:nvSpPr>
            <p:spPr>
              <a:xfrm>
                <a:off x="11554601" y="-171381"/>
                <a:ext cx="3314446" cy="13952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19050" tIns="19050" rIns="19050" bIns="19050" numCol="1" anchor="ctr">
                <a:spAutoFit/>
              </a:bodyPr>
              <a:lstStyle>
                <a:lvl1pPr marR="57150" indent="57150" algn="ctr" defTabSz="2438225">
                  <a:defRPr sz="2600" b="1">
                    <a:solidFill>
                      <a:srgbClr val="FFFFFF"/>
                    </a:solidFill>
                    <a:uFill>
                      <a:solidFill>
                        <a:srgbClr val="000000"/>
                      </a:solidFill>
                    </a:uFill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r>
                  <a:rPr lang="en-US" sz="1050" dirty="0">
                    <a:latin typeface="IBM Plex Sans" panose="020B0503050000000000" pitchFamily="34" charset="0"/>
                  </a:rPr>
                  <a:t>Modernize </a:t>
                </a:r>
                <a:br>
                  <a:rPr lang="en-US" sz="1050" dirty="0">
                    <a:latin typeface="IBM Plex Sans" panose="020B0503050000000000" pitchFamily="34" charset="0"/>
                  </a:rPr>
                </a:br>
                <a:r>
                  <a:rPr lang="en-US" sz="1050" dirty="0">
                    <a:latin typeface="IBM Plex Sans" panose="020B0503050000000000" pitchFamily="34" charset="0"/>
                  </a:rPr>
                  <a:t>&amp; </a:t>
                </a:r>
                <a:br>
                  <a:rPr lang="en-US" sz="1050" dirty="0">
                    <a:latin typeface="IBM Plex Sans" panose="020B0503050000000000" pitchFamily="34" charset="0"/>
                  </a:rPr>
                </a:br>
                <a:r>
                  <a:rPr lang="en-US" sz="1050" dirty="0">
                    <a:latin typeface="IBM Plex Sans" panose="020B0503050000000000" pitchFamily="34" charset="0"/>
                  </a:rPr>
                  <a:t>Operationalize</a:t>
                </a:r>
                <a:endParaRPr sz="1050" dirty="0">
                  <a:latin typeface="IBM Plex Sans" panose="020B0503050000000000" pitchFamily="34" charset="0"/>
                </a:endParaRP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32CF7E9D-353E-45B8-B149-9E9B625C36A8}"/>
                </a:ext>
              </a:extLst>
            </p:cNvPr>
            <p:cNvGrpSpPr/>
            <p:nvPr/>
          </p:nvGrpSpPr>
          <p:grpSpPr>
            <a:xfrm>
              <a:off x="13206551" y="9552488"/>
              <a:ext cx="3312212" cy="3162637"/>
              <a:chOff x="17867040" y="-843080"/>
              <a:chExt cx="3312212" cy="316263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6" name="Shape">
                <a:extLst>
                  <a:ext uri="{FF2B5EF4-FFF2-40B4-BE49-F238E27FC236}">
                    <a16:creationId xmlns:a16="http://schemas.microsoft.com/office/drawing/2014/main" id="{A0F924F4-D256-49A4-968A-D6EAD90DBBF3}"/>
                  </a:ext>
                </a:extLst>
              </p:cNvPr>
              <p:cNvSpPr/>
              <p:nvPr/>
            </p:nvSpPr>
            <p:spPr>
              <a:xfrm rot="19800000">
                <a:off x="18132307" y="-843080"/>
                <a:ext cx="2738926" cy="31626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5400"/>
                    </a:lnTo>
                    <a:lnTo>
                      <a:pt x="21600" y="16200"/>
                    </a:lnTo>
                    <a:lnTo>
                      <a:pt x="10800" y="21600"/>
                    </a:lnTo>
                    <a:lnTo>
                      <a:pt x="0" y="16200"/>
                    </a:lnTo>
                    <a:lnTo>
                      <a:pt x="0" y="5400"/>
                    </a:lnTo>
                    <a:close/>
                  </a:path>
                </a:pathLst>
              </a:custGeom>
              <a:solidFill>
                <a:srgbClr val="131046"/>
              </a:solidFill>
              <a:ln w="12700" cap="flat">
                <a:solidFill>
                  <a:srgbClr val="F4AA00"/>
                </a:solidFill>
                <a:miter lim="400000"/>
              </a:ln>
              <a:effectLst/>
            </p:spPr>
            <p:txBody>
              <a:bodyPr wrap="square" lIns="21431" tIns="21431" rIns="21431" bIns="21431" numCol="1" anchor="ctr">
                <a:noAutofit/>
              </a:bodyPr>
              <a:lstStyle/>
              <a:p>
                <a:pPr marR="21431" indent="21431" defTabSz="914334">
                  <a:defRPr sz="2600" b="1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latin typeface="Arial"/>
                    <a:ea typeface="Arial"/>
                    <a:cs typeface="Arial"/>
                    <a:sym typeface="Arial"/>
                  </a:defRPr>
                </a:pPr>
                <a:endParaRPr sz="975" dirty="0"/>
              </a:p>
            </p:txBody>
          </p:sp>
          <p:sp>
            <p:nvSpPr>
              <p:cNvPr id="27" name="Analytics  Cloud Workshop">
                <a:extLst>
                  <a:ext uri="{FF2B5EF4-FFF2-40B4-BE49-F238E27FC236}">
                    <a16:creationId xmlns:a16="http://schemas.microsoft.com/office/drawing/2014/main" id="{5CD3B90C-51E0-4439-B989-45CD0D64B279}"/>
                  </a:ext>
                </a:extLst>
              </p:cNvPr>
              <p:cNvSpPr/>
              <p:nvPr/>
            </p:nvSpPr>
            <p:spPr>
              <a:xfrm>
                <a:off x="17867040" y="-18861"/>
                <a:ext cx="3312212" cy="139525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19050" tIns="19050" rIns="19050" bIns="19050" numCol="1" anchor="ctr">
                <a:spAutoFit/>
              </a:bodyPr>
              <a:lstStyle>
                <a:lvl1pPr marR="57150" indent="57150" algn="ctr" defTabSz="2438225">
                  <a:defRPr sz="2600" b="1">
                    <a:solidFill>
                      <a:srgbClr val="FFFFFF"/>
                    </a:solidFill>
                    <a:uFill>
                      <a:solidFill>
                        <a:srgbClr val="000000"/>
                      </a:solidFill>
                    </a:uFill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r>
                  <a:rPr lang="en-US" sz="1050" dirty="0">
                    <a:latin typeface="IBM Plex Sans" panose="020B0503050000000000" pitchFamily="34" charset="0"/>
                  </a:rPr>
                  <a:t>Competency </a:t>
                </a:r>
                <a:br>
                  <a:rPr lang="en-US" sz="1050" dirty="0">
                    <a:latin typeface="IBM Plex Sans" panose="020B0503050000000000" pitchFamily="34" charset="0"/>
                  </a:rPr>
                </a:br>
                <a:r>
                  <a:rPr lang="en-US" sz="1050" dirty="0">
                    <a:latin typeface="IBM Plex Sans" panose="020B0503050000000000" pitchFamily="34" charset="0"/>
                  </a:rPr>
                  <a:t>&amp; </a:t>
                </a:r>
                <a:br>
                  <a:rPr lang="en-US" sz="1050" dirty="0">
                    <a:latin typeface="IBM Plex Sans" panose="020B0503050000000000" pitchFamily="34" charset="0"/>
                  </a:rPr>
                </a:br>
                <a:r>
                  <a:rPr lang="en-US" sz="1050" dirty="0">
                    <a:latin typeface="IBM Plex Sans" panose="020B0503050000000000" pitchFamily="34" charset="0"/>
                  </a:rPr>
                  <a:t>Deep Skills</a:t>
                </a:r>
                <a:endParaRPr sz="1050" dirty="0">
                  <a:latin typeface="IBM Plex Sans" panose="020B0503050000000000" pitchFamily="34" charset="0"/>
                </a:endParaRPr>
              </a:p>
            </p:txBody>
          </p:sp>
        </p:grpSp>
      </p:grpSp>
      <p:sp>
        <p:nvSpPr>
          <p:cNvPr id="32" name="1 - 2  Days">
            <a:extLst>
              <a:ext uri="{FF2B5EF4-FFF2-40B4-BE49-F238E27FC236}">
                <a16:creationId xmlns:a16="http://schemas.microsoft.com/office/drawing/2014/main" id="{2475F6FC-6F89-4059-BF4B-A92BE1295CE7}"/>
              </a:ext>
            </a:extLst>
          </p:cNvPr>
          <p:cNvSpPr/>
          <p:nvPr/>
        </p:nvSpPr>
        <p:spPr>
          <a:xfrm>
            <a:off x="3968714" y="2605123"/>
            <a:ext cx="1308564" cy="46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marR="57150" indent="57150" algn="ctr" defTabSz="2438225">
              <a:defRPr sz="2200"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lang="en-US" sz="1400" b="1" dirty="0">
                <a:solidFill>
                  <a:srgbClr val="131046"/>
                </a:solidFill>
                <a:latin typeface="IBM Plex Sans" panose="020B0503050000000000" pitchFamily="34" charset="0"/>
              </a:rPr>
              <a:t>Application </a:t>
            </a:r>
            <a:br>
              <a:rPr lang="en-US" sz="1400" b="1" dirty="0">
                <a:solidFill>
                  <a:srgbClr val="131046"/>
                </a:solidFill>
                <a:latin typeface="IBM Plex Sans" panose="020B0503050000000000" pitchFamily="34" charset="0"/>
              </a:rPr>
            </a:br>
            <a:r>
              <a:rPr lang="en-US" sz="1400" b="1" dirty="0">
                <a:solidFill>
                  <a:srgbClr val="131046"/>
                </a:solidFill>
                <a:latin typeface="IBM Plex Sans" panose="020B0503050000000000" pitchFamily="34" charset="0"/>
              </a:rPr>
              <a:t>Modernization</a:t>
            </a:r>
            <a:endParaRPr sz="1400" b="1" dirty="0">
              <a:solidFill>
                <a:srgbClr val="131046"/>
              </a:solidFill>
              <a:latin typeface="IBM Plex Sans" panose="020B0503050000000000" pitchFamily="34" charset="0"/>
            </a:endParaRPr>
          </a:p>
        </p:txBody>
      </p:sp>
      <p:sp>
        <p:nvSpPr>
          <p:cNvPr id="34" name="Come in with: blah, blah  What you get: Team enablement on basic principles of…  Alignment around select use case and hypothesis.">
            <a:extLst>
              <a:ext uri="{FF2B5EF4-FFF2-40B4-BE49-F238E27FC236}">
                <a16:creationId xmlns:a16="http://schemas.microsoft.com/office/drawing/2014/main" id="{B56D8D80-06DE-43A8-9C69-C4689545104A}"/>
              </a:ext>
            </a:extLst>
          </p:cNvPr>
          <p:cNvSpPr/>
          <p:nvPr/>
        </p:nvSpPr>
        <p:spPr>
          <a:xfrm>
            <a:off x="270864" y="3273355"/>
            <a:ext cx="2344803" cy="984879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7" tIns="45717" rIns="45717" bIns="45717">
            <a:spAutoFit/>
          </a:bodyPr>
          <a:lstStyle/>
          <a:p>
            <a:pPr marR="21431" defTabSz="914334">
              <a:defRPr sz="2000" b="1"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1000" dirty="0">
                <a:solidFill>
                  <a:srgbClr val="F4AA00"/>
                </a:solidFill>
                <a:latin typeface="IBM Plex Sans SemiBold" panose="020B0703050000000000" pitchFamily="34" charset="0"/>
              </a:rPr>
              <a:t>You get:  </a:t>
            </a:r>
          </a:p>
          <a:p>
            <a:r>
              <a:rPr lang="en-US" sz="800" dirty="0">
                <a:solidFill>
                  <a:schemeClr val="bg2"/>
                </a:solidFill>
                <a:uFill>
                  <a:solidFill>
                    <a:srgbClr val="000000"/>
                  </a:solidFill>
                </a:uFill>
                <a:latin typeface="IBM Plex Sans Light" panose="020B0403050000000000" pitchFamily="34" charset="0"/>
                <a:ea typeface="Helvetica Neue"/>
                <a:cs typeface="Helvetica Neue"/>
              </a:rPr>
              <a:t>IBM Cloud Private (ICP ) + DevOps toolchain setup in non-prod environment with</a:t>
            </a:r>
            <a:br>
              <a:rPr lang="en-US" sz="800" dirty="0">
                <a:solidFill>
                  <a:schemeClr val="bg2"/>
                </a:solidFill>
                <a:uFill>
                  <a:solidFill>
                    <a:srgbClr val="000000"/>
                  </a:solidFill>
                </a:uFill>
                <a:latin typeface="IBM Plex Sans Light" panose="020B0403050000000000" pitchFamily="34" charset="0"/>
                <a:ea typeface="Helvetica Neue"/>
                <a:cs typeface="Helvetica Neue"/>
              </a:rPr>
            </a:br>
            <a:r>
              <a:rPr lang="en-US" sz="800" dirty="0">
                <a:solidFill>
                  <a:schemeClr val="bg2"/>
                </a:solidFill>
                <a:uFill>
                  <a:solidFill>
                    <a:srgbClr val="000000"/>
                  </a:solidFill>
                </a:uFill>
                <a:latin typeface="IBM Plex Sans Light" panose="020B0403050000000000" pitchFamily="34" charset="0"/>
                <a:ea typeface="Helvetica Neue"/>
                <a:cs typeface="Helvetica Neue"/>
              </a:rPr>
              <a:t>Minimum Viable Product for migrating  containerized apps to ICP</a:t>
            </a:r>
            <a:br>
              <a:rPr lang="en-US" sz="800" dirty="0">
                <a:solidFill>
                  <a:schemeClr val="bg2"/>
                </a:solidFill>
                <a:uFill>
                  <a:solidFill>
                    <a:srgbClr val="000000"/>
                  </a:solidFill>
                </a:uFill>
                <a:latin typeface="IBM Plex Sans Light" panose="020B0403050000000000" pitchFamily="34" charset="0"/>
                <a:ea typeface="Helvetica Neue"/>
                <a:cs typeface="Helvetica Neue"/>
              </a:rPr>
            </a:br>
            <a:r>
              <a:rPr lang="en-US" sz="800" i="1" dirty="0">
                <a:solidFill>
                  <a:schemeClr val="bg2"/>
                </a:solidFill>
                <a:uFill>
                  <a:solidFill>
                    <a:srgbClr val="000000"/>
                  </a:solidFill>
                </a:uFill>
                <a:latin typeface="IBM Plex Sans Light" panose="020B0403050000000000" pitchFamily="34" charset="0"/>
                <a:ea typeface="Helvetica Neue"/>
                <a:cs typeface="Helvetica Neue"/>
              </a:rPr>
              <a:t>( may include some re-factoring and/or </a:t>
            </a:r>
            <a:br>
              <a:rPr lang="en-US" sz="800" i="1" dirty="0">
                <a:solidFill>
                  <a:schemeClr val="bg2"/>
                </a:solidFill>
                <a:uFill>
                  <a:solidFill>
                    <a:srgbClr val="000000"/>
                  </a:solidFill>
                </a:uFill>
                <a:latin typeface="IBM Plex Sans Light" panose="020B0403050000000000" pitchFamily="34" charset="0"/>
                <a:ea typeface="Helvetica Neue"/>
                <a:cs typeface="Helvetica Neue"/>
              </a:rPr>
            </a:br>
            <a:r>
              <a:rPr lang="en-US" sz="800" i="1" dirty="0">
                <a:solidFill>
                  <a:schemeClr val="bg2"/>
                </a:solidFill>
                <a:uFill>
                  <a:solidFill>
                    <a:srgbClr val="000000"/>
                  </a:solidFill>
                </a:uFill>
                <a:latin typeface="IBM Plex Sans Light" panose="020B0403050000000000" pitchFamily="34" charset="0"/>
                <a:ea typeface="Helvetica Neue"/>
                <a:cs typeface="Helvetica Neue"/>
              </a:rPr>
              <a:t>re-platforming ).</a:t>
            </a:r>
          </a:p>
        </p:txBody>
      </p:sp>
      <p:sp>
        <p:nvSpPr>
          <p:cNvPr id="35" name="Come in with: blah, blah  What you get: Team enablement on basic principles of…  Alignment around select use case and hypothesis.">
            <a:extLst>
              <a:ext uri="{FF2B5EF4-FFF2-40B4-BE49-F238E27FC236}">
                <a16:creationId xmlns:a16="http://schemas.microsoft.com/office/drawing/2014/main" id="{57E23BB7-36D2-48A7-8AFC-93C2B66E2A61}"/>
              </a:ext>
            </a:extLst>
          </p:cNvPr>
          <p:cNvSpPr/>
          <p:nvPr/>
        </p:nvSpPr>
        <p:spPr>
          <a:xfrm>
            <a:off x="244478" y="887350"/>
            <a:ext cx="2302363" cy="27238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7" tIns="45717" rIns="45717" bIns="45717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Helvetica Neue"/>
                <a:cs typeface="Helvetica Neue"/>
              </a:rPr>
              <a:t>Get a functional private cloud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900" dirty="0">
              <a:solidFill>
                <a:srgbClr val="FFFFFF"/>
              </a:solidFill>
              <a:uFill>
                <a:solidFill>
                  <a:srgbClr val="000000"/>
                </a:solidFill>
              </a:uFill>
              <a:ea typeface="Helvetica Neue"/>
              <a:cs typeface="Helvetica Neue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Helvetica Neue"/>
                <a:cs typeface="Helvetica Neue"/>
              </a:rPr>
              <a:t>Move  application to cloud: Your developers will begin learning the IBM Cloud Garage Method by engaging in experiential learning as you work side-by-side with IBM SMEs  to modernize applications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900" dirty="0">
              <a:solidFill>
                <a:srgbClr val="FFFFFF"/>
              </a:solidFill>
              <a:uFill>
                <a:solidFill>
                  <a:srgbClr val="000000"/>
                </a:solidFill>
              </a:uFill>
              <a:ea typeface="Helvetica Neue"/>
              <a:cs typeface="Helvetica Neue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ea typeface="Helvetica Neue"/>
                <a:cs typeface="Helvetica Neue"/>
              </a:rPr>
              <a:t>Learn the best tools and techniques to operate the newly modernized cloud application including an analysis of current operations, runbook review, and management dashboards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900" b="1" dirty="0">
              <a:solidFill>
                <a:srgbClr val="FFFFFF"/>
              </a:solidFill>
              <a:uFill>
                <a:solidFill>
                  <a:srgbClr val="000000"/>
                </a:solidFill>
              </a:uFill>
              <a:ea typeface="Helvetica Neue"/>
              <a:cs typeface="Helvetica Neu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900" b="1" dirty="0">
              <a:solidFill>
                <a:srgbClr val="FFFFFF"/>
              </a:solidFill>
              <a:uFill>
                <a:solidFill>
                  <a:srgbClr val="000000"/>
                </a:solidFill>
              </a:uFill>
              <a:ea typeface="Helvetica Neue"/>
              <a:cs typeface="Helvetica Neu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900" b="1" dirty="0">
              <a:solidFill>
                <a:srgbClr val="FFFFFF"/>
              </a:solidFill>
              <a:uFill>
                <a:solidFill>
                  <a:srgbClr val="000000"/>
                </a:solidFill>
              </a:uFill>
              <a:ea typeface="Helvetica Neue"/>
              <a:cs typeface="Helvetica Neu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900" b="1" dirty="0">
              <a:solidFill>
                <a:srgbClr val="FFFFFF"/>
              </a:solidFill>
              <a:uFill>
                <a:solidFill>
                  <a:srgbClr val="000000"/>
                </a:solidFill>
              </a:uFill>
              <a:ea typeface="Helvetica Neue"/>
              <a:cs typeface="Helvetica Neue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7BBE4D67-BEB2-49BB-8931-76FFC89BD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330" y="251501"/>
            <a:ext cx="1105341" cy="55665"/>
          </a:xfrm>
          <a:prstGeom prst="rect">
            <a:avLst/>
          </a:prstGeom>
        </p:spPr>
      </p:pic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A8B8B2D7-D52C-4763-95E3-6840E79766C9}"/>
              </a:ext>
            </a:extLst>
          </p:cNvPr>
          <p:cNvSpPr txBox="1">
            <a:spLocks/>
          </p:cNvSpPr>
          <p:nvPr/>
        </p:nvSpPr>
        <p:spPr>
          <a:xfrm>
            <a:off x="486457" y="329812"/>
            <a:ext cx="8159456" cy="5113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2400" b="1" dirty="0">
                <a:solidFill>
                  <a:schemeClr val="bg2"/>
                </a:solidFill>
                <a:latin typeface="IBM Plex Sans SemiBold" panose="020B0503050000000000" pitchFamily="34" charset="77"/>
              </a:rPr>
              <a:t>Garage Services for Application Modernization</a:t>
            </a:r>
          </a:p>
        </p:txBody>
      </p:sp>
      <p:sp>
        <p:nvSpPr>
          <p:cNvPr id="42" name="Arrow: Left 41">
            <a:extLst>
              <a:ext uri="{FF2B5EF4-FFF2-40B4-BE49-F238E27FC236}">
                <a16:creationId xmlns:a16="http://schemas.microsoft.com/office/drawing/2014/main" id="{CB9F7927-9AA4-4B46-9185-BFBDEECFB369}"/>
              </a:ext>
            </a:extLst>
          </p:cNvPr>
          <p:cNvSpPr/>
          <p:nvPr/>
        </p:nvSpPr>
        <p:spPr>
          <a:xfrm rot="1928339">
            <a:off x="2472580" y="3208863"/>
            <a:ext cx="727620" cy="9144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4AA00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3" name="Content Placeholder 12">
            <a:extLst>
              <a:ext uri="{FF2B5EF4-FFF2-40B4-BE49-F238E27FC236}">
                <a16:creationId xmlns:a16="http://schemas.microsoft.com/office/drawing/2014/main" id="{D853D151-F9F6-4BE8-91D6-12D5D046D4C6}"/>
              </a:ext>
            </a:extLst>
          </p:cNvPr>
          <p:cNvSpPr txBox="1">
            <a:spLocks/>
          </p:cNvSpPr>
          <p:nvPr/>
        </p:nvSpPr>
        <p:spPr>
          <a:xfrm>
            <a:off x="6009519" y="861933"/>
            <a:ext cx="2933759" cy="1414661"/>
          </a:xfrm>
          <a:prstGeom prst="rect">
            <a:avLst/>
          </a:prstGeom>
          <a:noFill/>
          <a:ln>
            <a:solidFill>
              <a:srgbClr val="F4AA00"/>
            </a:solidFill>
          </a:ln>
        </p:spPr>
        <p:txBody>
          <a:bodyPr vert="horz" lIns="228600" tIns="192024" rIns="228600" bIns="22860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bg2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Font typeface="Wingdings" panose="05000000000000000000" pitchFamily="2" charset="2"/>
              <a:buChar char="§"/>
            </a:pPr>
            <a:endParaRPr lang="en-US" sz="1000" dirty="0">
              <a:solidFill>
                <a:srgbClr val="FFFFFF"/>
              </a:solidFill>
              <a:uFill>
                <a:solidFill>
                  <a:srgbClr val="000000"/>
                </a:solidFill>
              </a:uFill>
              <a:latin typeface="IBM Plex Sans Light" panose="020B0403050000000000" pitchFamily="34" charset="0"/>
              <a:ea typeface="Helvetica Neue"/>
              <a:cs typeface="Helvetica Neue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6791A59-5B8F-42E1-888D-12BEC134C211}"/>
              </a:ext>
            </a:extLst>
          </p:cNvPr>
          <p:cNvSpPr txBox="1"/>
          <p:nvPr/>
        </p:nvSpPr>
        <p:spPr>
          <a:xfrm>
            <a:off x="6289403" y="2374625"/>
            <a:ext cx="264745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4AA00"/>
                </a:solidFill>
                <a:latin typeface="IBM Plex Sans SemiBold" panose="020B0703050000000000" pitchFamily="34" charset="0"/>
              </a:rPr>
              <a:t>You get: </a:t>
            </a:r>
          </a:p>
          <a:p>
            <a:r>
              <a:rPr lang="en-US" sz="800" dirty="0">
                <a:solidFill>
                  <a:schemeClr val="bg2"/>
                </a:solidFill>
                <a:latin typeface="IBM Plex Sans Light" panose="020B0403050000000000" pitchFamily="34" charset="0"/>
              </a:rPr>
              <a:t>A high level assessment of your overall application portfolio w.r.t  readiness for modernization</a:t>
            </a:r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2485D9C-7716-47E0-AA6A-419296E906B2}"/>
              </a:ext>
            </a:extLst>
          </p:cNvPr>
          <p:cNvSpPr txBox="1"/>
          <p:nvPr/>
        </p:nvSpPr>
        <p:spPr>
          <a:xfrm>
            <a:off x="6635455" y="3633632"/>
            <a:ext cx="23013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bg2"/>
                </a:solidFill>
                <a:latin typeface="IBM Plex Sans Light" panose="020B0403050000000000" pitchFamily="34" charset="0"/>
              </a:rPr>
              <a:t>Enablement Choices :  Mix and match one week of training, choose from offerings: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bg2"/>
                </a:solidFill>
                <a:latin typeface="IBM Plex Sans Light" panose="020B0403050000000000" pitchFamily="34" charset="0"/>
              </a:rPr>
              <a:t>Option 1:  ICP  BootCamp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bg2"/>
                </a:solidFill>
                <a:latin typeface="IBM Plex Sans Light" panose="020B0403050000000000" pitchFamily="34" charset="0"/>
              </a:rPr>
              <a:t>Option 2 : Management and Ops  </a:t>
            </a:r>
            <a:br>
              <a:rPr lang="en-US" sz="900" dirty="0">
                <a:solidFill>
                  <a:schemeClr val="bg2"/>
                </a:solidFill>
                <a:latin typeface="IBM Plex Sans Light" panose="020B0403050000000000" pitchFamily="34" charset="0"/>
              </a:rPr>
            </a:br>
            <a:r>
              <a:rPr lang="en-US" sz="900" dirty="0">
                <a:solidFill>
                  <a:schemeClr val="bg2"/>
                </a:solidFill>
                <a:latin typeface="IBM Plex Sans Light" panose="020B0403050000000000" pitchFamily="34" charset="0"/>
              </a:rPr>
              <a:t>                    enablement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chemeClr val="bg2"/>
                </a:solidFill>
                <a:latin typeface="IBM Plex Sans Light" panose="020B0403050000000000" pitchFamily="34" charset="0"/>
              </a:rPr>
              <a:t>Option 3 : Cloud Native App Dev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71439504-B2EC-4D64-B66E-615CAF14A718}"/>
              </a:ext>
            </a:extLst>
          </p:cNvPr>
          <p:cNvSpPr txBox="1"/>
          <p:nvPr/>
        </p:nvSpPr>
        <p:spPr>
          <a:xfrm>
            <a:off x="6054712" y="904777"/>
            <a:ext cx="2844809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IBM Plex Sans Light" panose="020B0403050000000000" pitchFamily="34" charset="0"/>
                <a:ea typeface="Helvetica Neue"/>
                <a:cs typeface="Helvetica Neue"/>
              </a:rPr>
              <a:t>Using IBM’s Cloud Transformation Advisor tool , understand the applications in the environment, components, technology stack, functional and non-functional, dependencies and  processes</a:t>
            </a:r>
            <a:br>
              <a:rPr lang="en-US" sz="9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IBM Plex Sans Light" panose="020B0403050000000000" pitchFamily="34" charset="0"/>
                <a:ea typeface="Helvetica Neue"/>
                <a:cs typeface="Helvetica Neue"/>
              </a:rPr>
            </a:br>
            <a:endParaRPr lang="en-US" sz="900" dirty="0">
              <a:solidFill>
                <a:srgbClr val="FFFFFF"/>
              </a:solidFill>
              <a:uFill>
                <a:solidFill>
                  <a:srgbClr val="000000"/>
                </a:solidFill>
              </a:uFill>
              <a:latin typeface="IBM Plex Sans Light" panose="020B0403050000000000" pitchFamily="34" charset="0"/>
              <a:ea typeface="Helvetica Neue"/>
              <a:cs typeface="Helvetica Neue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900" dirty="0">
                <a:solidFill>
                  <a:srgbClr val="FFFFFF"/>
                </a:solidFill>
                <a:uFill>
                  <a:solidFill>
                    <a:srgbClr val="000000"/>
                  </a:solidFill>
                </a:uFill>
                <a:latin typeface="IBM Plex Sans Light" panose="020B0403050000000000" pitchFamily="34" charset="0"/>
                <a:ea typeface="Helvetica Neue"/>
                <a:cs typeface="Helvetica Neue"/>
              </a:rPr>
              <a:t>Prioritize candidates (based on assessment) for immediate migration based on application information, value to the business and assessed complexity</a:t>
            </a:r>
          </a:p>
          <a:p>
            <a:endParaRPr lang="en-US" sz="12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F06934E-EFBB-4E26-9458-EA7ED0828573}"/>
              </a:ext>
            </a:extLst>
          </p:cNvPr>
          <p:cNvSpPr txBox="1"/>
          <p:nvPr/>
        </p:nvSpPr>
        <p:spPr>
          <a:xfrm>
            <a:off x="4259027" y="4514572"/>
            <a:ext cx="2178302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4AA00"/>
                </a:solidFill>
                <a:latin typeface="IBM Plex Sans SemiBold" panose="020B0703050000000000" pitchFamily="34" charset="0"/>
              </a:rPr>
              <a:t>You get:  </a:t>
            </a:r>
          </a:p>
          <a:p>
            <a:r>
              <a:rPr lang="en-US" sz="800" dirty="0">
                <a:solidFill>
                  <a:schemeClr val="bg2"/>
                </a:solidFill>
                <a:latin typeface="IBM Plex Sans Light" panose="020B0403050000000000" pitchFamily="34" charset="0"/>
              </a:rPr>
              <a:t>Choice of enablement based on your skills transformation needs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2" name="Arrow: Left 51">
            <a:extLst>
              <a:ext uri="{FF2B5EF4-FFF2-40B4-BE49-F238E27FC236}">
                <a16:creationId xmlns:a16="http://schemas.microsoft.com/office/drawing/2014/main" id="{C80F88A0-87B4-4A50-A07E-7B6081FBD9BD}"/>
              </a:ext>
            </a:extLst>
          </p:cNvPr>
          <p:cNvSpPr/>
          <p:nvPr/>
        </p:nvSpPr>
        <p:spPr>
          <a:xfrm rot="10073087">
            <a:off x="5079809" y="1510552"/>
            <a:ext cx="1029286" cy="9144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4AA00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3" name="Arrow: Left 52">
            <a:extLst>
              <a:ext uri="{FF2B5EF4-FFF2-40B4-BE49-F238E27FC236}">
                <a16:creationId xmlns:a16="http://schemas.microsoft.com/office/drawing/2014/main" id="{0DE27A2B-085D-47D5-A81A-F93D6CCB4E26}"/>
              </a:ext>
            </a:extLst>
          </p:cNvPr>
          <p:cNvSpPr/>
          <p:nvPr/>
        </p:nvSpPr>
        <p:spPr>
          <a:xfrm rot="11495862">
            <a:off x="6002647" y="3562786"/>
            <a:ext cx="774224" cy="9144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4AA00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08DF7F0-6C3E-44B2-AE86-DDD62D1617A7}"/>
              </a:ext>
            </a:extLst>
          </p:cNvPr>
          <p:cNvSpPr/>
          <p:nvPr/>
        </p:nvSpPr>
        <p:spPr>
          <a:xfrm>
            <a:off x="169364" y="3273355"/>
            <a:ext cx="2410248" cy="984880"/>
          </a:xfrm>
          <a:prstGeom prst="roundRect">
            <a:avLst/>
          </a:prstGeom>
          <a:ln>
            <a:solidFill>
              <a:srgbClr val="0064FF"/>
            </a:solidFill>
            <a:prstDash val="sysDot"/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13DCE84C-2AA3-45AD-8150-D8E5B8C5E4DD}"/>
              </a:ext>
            </a:extLst>
          </p:cNvPr>
          <p:cNvSpPr/>
          <p:nvPr/>
        </p:nvSpPr>
        <p:spPr>
          <a:xfrm>
            <a:off x="6273861" y="2360772"/>
            <a:ext cx="2510147" cy="541559"/>
          </a:xfrm>
          <a:prstGeom prst="roundRect">
            <a:avLst/>
          </a:prstGeom>
          <a:ln>
            <a:solidFill>
              <a:srgbClr val="0064FF"/>
            </a:solidFill>
            <a:prstDash val="sysDot"/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BAC221A0-5435-4E7F-9BEC-2ADF0002DFE3}"/>
              </a:ext>
            </a:extLst>
          </p:cNvPr>
          <p:cNvSpPr/>
          <p:nvPr/>
        </p:nvSpPr>
        <p:spPr>
          <a:xfrm>
            <a:off x="4184687" y="4515300"/>
            <a:ext cx="2290259" cy="541559"/>
          </a:xfrm>
          <a:prstGeom prst="roundRect">
            <a:avLst/>
          </a:prstGeom>
          <a:ln>
            <a:solidFill>
              <a:srgbClr val="0064FF"/>
            </a:solidFill>
            <a:prstDash val="sysDot"/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4281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5B20DF4-83BB-AA4A-829A-216AA8C13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330" y="251501"/>
            <a:ext cx="1105341" cy="55665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1F89F25-3A91-2749-BE5C-B2F7C2030C98}"/>
              </a:ext>
            </a:extLst>
          </p:cNvPr>
          <p:cNvSpPr txBox="1">
            <a:spLocks/>
          </p:cNvSpPr>
          <p:nvPr/>
        </p:nvSpPr>
        <p:spPr>
          <a:xfrm>
            <a:off x="1294471" y="329812"/>
            <a:ext cx="6555059" cy="5113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2400" b="1" dirty="0">
                <a:solidFill>
                  <a:schemeClr val="bg2"/>
                </a:solidFill>
                <a:latin typeface="IBM Plex Sans SemiBold" panose="020B0503050000000000" pitchFamily="34" charset="77"/>
              </a:rPr>
              <a:t>IBM Transformation Advisor</a:t>
            </a:r>
            <a:endParaRPr lang="en-US" sz="2400" i="1" dirty="0">
              <a:solidFill>
                <a:schemeClr val="bg2"/>
              </a:solidFill>
              <a:latin typeface="IBM Plex Sans Light" panose="020B0503050000000000" pitchFamily="34" charset="77"/>
            </a:endParaRPr>
          </a:p>
        </p:txBody>
      </p:sp>
      <p:sp>
        <p:nvSpPr>
          <p:cNvPr id="11" name="The CTE’s Services OM team will create a better (way to)">
            <a:extLst>
              <a:ext uri="{FF2B5EF4-FFF2-40B4-BE49-F238E27FC236}">
                <a16:creationId xmlns:a16="http://schemas.microsoft.com/office/drawing/2014/main" id="{A15D39BE-DE68-7D44-B01E-C66F58742144}"/>
              </a:ext>
            </a:extLst>
          </p:cNvPr>
          <p:cNvSpPr txBox="1"/>
          <p:nvPr/>
        </p:nvSpPr>
        <p:spPr>
          <a:xfrm>
            <a:off x="905347" y="804174"/>
            <a:ext cx="7315200" cy="723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>
              <a:defRPr sz="1500">
                <a:solidFill>
                  <a:srgbClr val="395163"/>
                </a:solidFill>
              </a:defRPr>
            </a:lvl1pPr>
          </a:lstStyle>
          <a:p>
            <a:pPr algn="ctr">
              <a:spcBef>
                <a:spcPts val="450"/>
              </a:spcBef>
            </a:pPr>
            <a:r>
              <a:rPr lang="en-US" sz="1400" dirty="0">
                <a:solidFill>
                  <a:srgbClr val="FFC000"/>
                </a:solidFill>
                <a:cs typeface="Arial" panose="020B0604020202020204" pitchFamily="34" charset="0"/>
              </a:rPr>
              <a:t>Collects information </a:t>
            </a:r>
            <a:r>
              <a:rPr lang="en-US" sz="1400" dirty="0">
                <a:solidFill>
                  <a:schemeClr val="bg2"/>
                </a:solidFill>
                <a:cs typeface="Arial" panose="020B0604020202020204" pitchFamily="34" charset="0"/>
              </a:rPr>
              <a:t>about your existing WebSphere Environment and Applications, </a:t>
            </a:r>
            <a:br>
              <a:rPr lang="en-US" sz="1400" dirty="0">
                <a:solidFill>
                  <a:schemeClr val="bg2"/>
                </a:solidFill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bg2"/>
                </a:solidFill>
                <a:cs typeface="Arial" panose="020B0604020202020204" pitchFamily="34" charset="0"/>
              </a:rPr>
              <a:t>combines that with </a:t>
            </a:r>
            <a:r>
              <a:rPr lang="en-US" sz="1400" dirty="0">
                <a:solidFill>
                  <a:srgbClr val="FFC000"/>
                </a:solidFill>
                <a:cs typeface="Arial" panose="020B0604020202020204" pitchFamily="34" charset="0"/>
              </a:rPr>
              <a:t>rules and insights </a:t>
            </a:r>
            <a:r>
              <a:rPr lang="en-US" sz="1400" dirty="0">
                <a:solidFill>
                  <a:schemeClr val="bg2"/>
                </a:solidFill>
                <a:cs typeface="Arial" panose="020B0604020202020204" pitchFamily="34" charset="0"/>
              </a:rPr>
              <a:t>gained from years of working with WebSphere and WebSphere applications, and </a:t>
            </a:r>
            <a:r>
              <a:rPr lang="en-US" sz="1400" dirty="0">
                <a:solidFill>
                  <a:srgbClr val="FFC000"/>
                </a:solidFill>
                <a:cs typeface="Arial" panose="020B0604020202020204" pitchFamily="34" charset="0"/>
              </a:rPr>
              <a:t>provides recommendations </a:t>
            </a:r>
            <a:r>
              <a:rPr lang="en-US" sz="1400" dirty="0">
                <a:solidFill>
                  <a:schemeClr val="bg2"/>
                </a:solidFill>
                <a:cs typeface="Arial" panose="020B0604020202020204" pitchFamily="34" charset="0"/>
              </a:rPr>
              <a:t>for your cloud journey</a:t>
            </a:r>
          </a:p>
        </p:txBody>
      </p:sp>
      <p:sp>
        <p:nvSpPr>
          <p:cNvPr id="12" name="The CTE’s Services OM team will create a better (way to)">
            <a:extLst>
              <a:ext uri="{FF2B5EF4-FFF2-40B4-BE49-F238E27FC236}">
                <a16:creationId xmlns:a16="http://schemas.microsoft.com/office/drawing/2014/main" id="{7012EBCF-B096-0249-BA15-724DABB276DC}"/>
              </a:ext>
            </a:extLst>
          </p:cNvPr>
          <p:cNvSpPr txBox="1"/>
          <p:nvPr/>
        </p:nvSpPr>
        <p:spPr>
          <a:xfrm>
            <a:off x="26259" y="2270135"/>
            <a:ext cx="4977727" cy="7309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>
              <a:defRPr sz="1500">
                <a:solidFill>
                  <a:srgbClr val="395163"/>
                </a:solidFill>
              </a:defRPr>
            </a:lvl1pPr>
          </a:lstStyle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Leveraging existing application logic</a:t>
            </a:r>
          </a:p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Need to accelerate application development and maintenance</a:t>
            </a:r>
          </a:p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Monolithic applications that are complex and tightly coupled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D54D8A-8DCE-174A-A5F1-C0669E023202}"/>
              </a:ext>
            </a:extLst>
          </p:cNvPr>
          <p:cNvSpPr/>
          <p:nvPr/>
        </p:nvSpPr>
        <p:spPr>
          <a:xfrm>
            <a:off x="411031" y="1972592"/>
            <a:ext cx="286290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b="1" spc="300" dirty="0">
                <a:solidFill>
                  <a:srgbClr val="F4AA00"/>
                </a:solidFill>
                <a:latin typeface="IBM Plex Sans SemiBold" panose="020B0503050000000000" pitchFamily="34" charset="77"/>
                <a:cs typeface="Arial" panose="020B0604020202020204" pitchFamily="34" charset="0"/>
              </a:rPr>
              <a:t>CHALLENGES ADDRESSED</a:t>
            </a:r>
          </a:p>
        </p:txBody>
      </p:sp>
      <p:sp>
        <p:nvSpPr>
          <p:cNvPr id="16" name="The CTE’s Services OM team will create a better (way to)">
            <a:extLst>
              <a:ext uri="{FF2B5EF4-FFF2-40B4-BE49-F238E27FC236}">
                <a16:creationId xmlns:a16="http://schemas.microsoft.com/office/drawing/2014/main" id="{7ED86DAD-B821-F34A-AD61-619C2AD46D38}"/>
              </a:ext>
            </a:extLst>
          </p:cNvPr>
          <p:cNvSpPr txBox="1"/>
          <p:nvPr/>
        </p:nvSpPr>
        <p:spPr>
          <a:xfrm>
            <a:off x="-9053" y="3427523"/>
            <a:ext cx="4977727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>
              <a:defRPr sz="1500">
                <a:solidFill>
                  <a:srgbClr val="395163"/>
                </a:solidFill>
              </a:defRPr>
            </a:lvl1pPr>
          </a:lstStyle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Included and deployed on IBM Cloud Private</a:t>
            </a:r>
          </a:p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Introspects existing WebSphere Deployments </a:t>
            </a:r>
          </a:p>
          <a:p>
            <a:pPr marL="445770" lvl="1" indent="-194310">
              <a:spcAft>
                <a:spcPts val="300"/>
              </a:spcAft>
              <a:buFont typeface="Wingdings" pitchFamily="2" charset="2"/>
              <a:buChar char="§"/>
            </a:pPr>
            <a:r>
              <a:rPr lang="en-US" sz="125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Provides recommendations, guidance and artifacts for deployment in Liberty containers and Kubernetes clouds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D0B8D4-4352-E943-8681-4DA08A2C5603}"/>
              </a:ext>
            </a:extLst>
          </p:cNvPr>
          <p:cNvSpPr/>
          <p:nvPr/>
        </p:nvSpPr>
        <p:spPr>
          <a:xfrm>
            <a:off x="411031" y="3136558"/>
            <a:ext cx="12298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b="1" spc="300" dirty="0">
                <a:solidFill>
                  <a:srgbClr val="F4AA00"/>
                </a:solidFill>
                <a:latin typeface="IBM Plex Sans SemiBold" panose="020B0503050000000000" pitchFamily="34" charset="77"/>
                <a:cs typeface="Arial" panose="020B0604020202020204" pitchFamily="34" charset="0"/>
              </a:rPr>
              <a:t>BENEFITS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89EEA73-05CE-134B-AA90-EC1E79119CD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790" y="1848725"/>
            <a:ext cx="3737445" cy="230475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5313" y="4631416"/>
            <a:ext cx="900418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  <a:hlinkClick r:id="rId5"/>
              </a:rPr>
              <a:t>https://developer.ibm.com/app-modernization/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4" name="Footer Placeholder 3">
            <a:extLst>
              <a:ext uri="{FF2B5EF4-FFF2-40B4-BE49-F238E27FC236}">
                <a16:creationId xmlns:a16="http://schemas.microsoft.com/office/drawing/2014/main" id="{76A018B3-A7F8-41F2-878E-EBEE68006C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33279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820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12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IBM Transformation Advisor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         insightful recommendations to accelerate your journey</a:t>
            </a:r>
          </a:p>
        </p:txBody>
      </p:sp>
    </p:spTree>
    <p:extLst>
      <p:ext uri="{BB962C8B-B14F-4D97-AF65-F5344CB8AC3E}">
        <p14:creationId xmlns:p14="http://schemas.microsoft.com/office/powerpoint/2010/main" val="143940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119" y="1216238"/>
            <a:ext cx="6527753" cy="3405102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76A018B3-A7F8-41F2-878E-EBEE68006C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B20DF4-83BB-AA4A-829A-216AA8C13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330" y="251501"/>
            <a:ext cx="1105341" cy="55665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1F89F25-3A91-2749-BE5C-B2F7C2030C98}"/>
              </a:ext>
            </a:extLst>
          </p:cNvPr>
          <p:cNvSpPr txBox="1">
            <a:spLocks/>
          </p:cNvSpPr>
          <p:nvPr/>
        </p:nvSpPr>
        <p:spPr>
          <a:xfrm>
            <a:off x="1294471" y="329812"/>
            <a:ext cx="6555059" cy="5113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2400" b="1" dirty="0">
                <a:solidFill>
                  <a:schemeClr val="bg2"/>
                </a:solidFill>
                <a:latin typeface="IBM Plex Sans SemiBold" panose="020B0503050000000000" pitchFamily="34" charset="77"/>
              </a:rPr>
              <a:t>IBM Transformation Advisor</a:t>
            </a:r>
            <a:endParaRPr lang="en-US" sz="2400" i="1" dirty="0">
              <a:solidFill>
                <a:schemeClr val="bg2"/>
              </a:solidFill>
              <a:latin typeface="IBM Plex Sans Light" panose="020B0503050000000000" pitchFamily="34" charset="77"/>
            </a:endParaRPr>
          </a:p>
        </p:txBody>
      </p:sp>
      <p:sp>
        <p:nvSpPr>
          <p:cNvPr id="11" name="The CTE’s Services OM team will create a better (way to)">
            <a:extLst>
              <a:ext uri="{FF2B5EF4-FFF2-40B4-BE49-F238E27FC236}">
                <a16:creationId xmlns:a16="http://schemas.microsoft.com/office/drawing/2014/main" id="{A15D39BE-DE68-7D44-B01E-C66F58742144}"/>
              </a:ext>
            </a:extLst>
          </p:cNvPr>
          <p:cNvSpPr txBox="1"/>
          <p:nvPr/>
        </p:nvSpPr>
        <p:spPr>
          <a:xfrm>
            <a:off x="506994" y="804174"/>
            <a:ext cx="8193874" cy="292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>
              <a:defRPr sz="1500">
                <a:solidFill>
                  <a:srgbClr val="395163"/>
                </a:solidFill>
              </a:defRPr>
            </a:lvl1pPr>
          </a:lstStyle>
          <a:p>
            <a:pPr algn="ctr">
              <a:spcBef>
                <a:spcPts val="450"/>
              </a:spcBef>
            </a:pPr>
            <a:r>
              <a:rPr lang="en-US" sz="1400" b="1" dirty="0">
                <a:solidFill>
                  <a:srgbClr val="FFC000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Creates application inventory</a:t>
            </a:r>
            <a:r>
              <a:rPr lang="en-US" sz="140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, assesses modernization effort and </a:t>
            </a:r>
            <a:r>
              <a:rPr lang="en-US" sz="1400" b="1" dirty="0">
                <a:solidFill>
                  <a:srgbClr val="FFC000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provides insights and guidance </a:t>
            </a:r>
            <a:r>
              <a:rPr lang="en-US" sz="140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…</a:t>
            </a:r>
            <a:endParaRPr lang="en-US" sz="1400" dirty="0">
              <a:solidFill>
                <a:srgbClr val="FFC000"/>
              </a:solidFill>
              <a:latin typeface="IBM Plex Sans Light" panose="020B0503050000000000" pitchFamily="34" charset="77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0353" y="1611224"/>
            <a:ext cx="157001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</a:rPr>
              <a:t>Simple</a:t>
            </a:r>
            <a:r>
              <a:rPr lang="en-US" dirty="0">
                <a:solidFill>
                  <a:schemeClr val="bg2"/>
                </a:solidFill>
              </a:rPr>
              <a:t>: </a:t>
            </a:r>
          </a:p>
          <a:p>
            <a:r>
              <a:rPr lang="en-US" dirty="0">
                <a:solidFill>
                  <a:schemeClr val="bg2"/>
                </a:solidFill>
              </a:rPr>
              <a:t>No code changes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0352" y="2633717"/>
            <a:ext cx="1570017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</a:rPr>
              <a:t>Moderate</a:t>
            </a:r>
            <a:r>
              <a:rPr lang="en-US" dirty="0">
                <a:solidFill>
                  <a:schemeClr val="bg2"/>
                </a:solidFill>
              </a:rPr>
              <a:t>: </a:t>
            </a:r>
          </a:p>
          <a:p>
            <a:r>
              <a:rPr lang="en-US" dirty="0">
                <a:solidFill>
                  <a:schemeClr val="bg2"/>
                </a:solidFill>
              </a:rPr>
              <a:t>Some refactoring needed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68691" y="3712089"/>
            <a:ext cx="1870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</a:rPr>
              <a:t>Complex</a:t>
            </a:r>
            <a:r>
              <a:rPr lang="en-US" dirty="0">
                <a:solidFill>
                  <a:schemeClr val="bg2"/>
                </a:solidFill>
              </a:rPr>
              <a:t>: </a:t>
            </a:r>
          </a:p>
          <a:p>
            <a:r>
              <a:rPr lang="en-US" dirty="0">
                <a:solidFill>
                  <a:schemeClr val="bg2"/>
                </a:solidFill>
              </a:rPr>
              <a:t>May decide to run </a:t>
            </a:r>
            <a:br>
              <a:rPr lang="en-US" dirty="0">
                <a:solidFill>
                  <a:schemeClr val="bg2"/>
                </a:solidFill>
              </a:rPr>
            </a:br>
            <a:r>
              <a:rPr lang="en-US" dirty="0">
                <a:solidFill>
                  <a:schemeClr val="bg2"/>
                </a:solidFill>
              </a:rPr>
              <a:t>in WAS in VMs before re-engineering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2092657" y="2808984"/>
            <a:ext cx="2817741" cy="287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2092657" y="1907193"/>
            <a:ext cx="0" cy="9017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1760369" y="1899241"/>
            <a:ext cx="332288" cy="79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1760369" y="3349298"/>
            <a:ext cx="3150028" cy="143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1754892" y="4054289"/>
            <a:ext cx="3150028" cy="143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7369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76A018B3-A7F8-41F2-878E-EBEE68006C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35312" y="4942332"/>
            <a:ext cx="1548162" cy="291140"/>
          </a:xfrm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B20DF4-83BB-AA4A-829A-216AA8C13B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330" y="251501"/>
            <a:ext cx="1105341" cy="55665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1F89F25-3A91-2749-BE5C-B2F7C2030C98}"/>
              </a:ext>
            </a:extLst>
          </p:cNvPr>
          <p:cNvSpPr txBox="1">
            <a:spLocks/>
          </p:cNvSpPr>
          <p:nvPr/>
        </p:nvSpPr>
        <p:spPr>
          <a:xfrm>
            <a:off x="1294471" y="329812"/>
            <a:ext cx="6555059" cy="5113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2400" b="1" dirty="0">
                <a:solidFill>
                  <a:schemeClr val="bg2"/>
                </a:solidFill>
                <a:latin typeface="IBM Plex Sans SemiBold" panose="020B0503050000000000" pitchFamily="34" charset="77"/>
              </a:rPr>
              <a:t>IBM Transformation Advisor</a:t>
            </a:r>
            <a:endParaRPr lang="en-US" sz="2400" i="1" dirty="0">
              <a:solidFill>
                <a:schemeClr val="bg2"/>
              </a:solidFill>
              <a:latin typeface="IBM Plex Sans Light" panose="020B0503050000000000" pitchFamily="34" charset="77"/>
            </a:endParaRPr>
          </a:p>
        </p:txBody>
      </p:sp>
      <p:sp>
        <p:nvSpPr>
          <p:cNvPr id="11" name="The CTE’s Services OM team will create a better (way to)">
            <a:extLst>
              <a:ext uri="{FF2B5EF4-FFF2-40B4-BE49-F238E27FC236}">
                <a16:creationId xmlns:a16="http://schemas.microsoft.com/office/drawing/2014/main" id="{A15D39BE-DE68-7D44-B01E-C66F58742144}"/>
              </a:ext>
            </a:extLst>
          </p:cNvPr>
          <p:cNvSpPr txBox="1"/>
          <p:nvPr/>
        </p:nvSpPr>
        <p:spPr>
          <a:xfrm>
            <a:off x="506994" y="804174"/>
            <a:ext cx="8193874" cy="292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>
            <a:spAutoFit/>
          </a:bodyPr>
          <a:lstStyle>
            <a:lvl1pPr>
              <a:defRPr sz="1500">
                <a:solidFill>
                  <a:srgbClr val="395163"/>
                </a:solidFill>
              </a:defRPr>
            </a:lvl1pPr>
          </a:lstStyle>
          <a:p>
            <a:pPr algn="ctr">
              <a:spcBef>
                <a:spcPts val="450"/>
              </a:spcBef>
            </a:pPr>
            <a:r>
              <a:rPr lang="en-US" sz="140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.. and </a:t>
            </a:r>
            <a:r>
              <a:rPr lang="en-US" sz="1400" b="1" dirty="0">
                <a:solidFill>
                  <a:srgbClr val="FFC000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accelerates modernization </a:t>
            </a:r>
            <a:r>
              <a:rPr lang="en-US" sz="1400" dirty="0">
                <a:solidFill>
                  <a:schemeClr val="bg2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with customized Liberty and IBM Cloud </a:t>
            </a:r>
            <a:r>
              <a:rPr lang="en-US" sz="1400" b="1" dirty="0">
                <a:solidFill>
                  <a:srgbClr val="FFC000"/>
                </a:solidFill>
                <a:latin typeface="IBM Plex Sans Light" panose="020B0503050000000000" pitchFamily="34" charset="77"/>
                <a:cs typeface="Arial" panose="020B0604020202020204" pitchFamily="34" charset="0"/>
              </a:rPr>
              <a:t>deployment artifacts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2729" y="1126452"/>
            <a:ext cx="6414909" cy="3723184"/>
          </a:xfrm>
          <a:prstGeom prst="rect">
            <a:avLst/>
          </a:prstGeom>
        </p:spPr>
      </p:pic>
      <p:sp>
        <p:nvSpPr>
          <p:cNvPr id="12" name="Left Brace 11"/>
          <p:cNvSpPr/>
          <p:nvPr/>
        </p:nvSpPr>
        <p:spPr>
          <a:xfrm>
            <a:off x="2198514" y="3250028"/>
            <a:ext cx="202323" cy="703601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>
            <a:stCxn id="12" idx="1"/>
          </p:cNvCxnSpPr>
          <p:nvPr/>
        </p:nvCxnSpPr>
        <p:spPr>
          <a:xfrm flipH="1" flipV="1">
            <a:off x="1583475" y="3598396"/>
            <a:ext cx="615039" cy="343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13598" y="3445212"/>
            <a:ext cx="12801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Containerize and deploy</a:t>
            </a: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1583474" y="3043293"/>
            <a:ext cx="817363" cy="25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28606" y="2906408"/>
            <a:ext cx="145598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/>
                </a:solidFill>
              </a:rPr>
              <a:t>Move to Liberty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772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5"/>
          <p:cNvSpPr txBox="1">
            <a:spLocks/>
          </p:cNvSpPr>
          <p:nvPr/>
        </p:nvSpPr>
        <p:spPr>
          <a:xfrm>
            <a:off x="367285" y="5260870"/>
            <a:ext cx="8844196" cy="1364941"/>
          </a:xfrm>
          <a:prstGeom prst="rect">
            <a:avLst/>
          </a:prstGeom>
        </p:spPr>
        <p:txBody>
          <a:bodyPr/>
          <a:lstStyle>
            <a:lvl1pPr marL="342887" indent="-342887" algn="l" defTabSz="457182" rtl="0" eaLnBrk="1" latinLnBrk="0" hangingPunct="1">
              <a:spcBef>
                <a:spcPct val="20000"/>
              </a:spcBef>
              <a:buClr>
                <a:srgbClr val="6D6E70"/>
              </a:buClr>
              <a:buFont typeface="Arial"/>
              <a:buChar char="•"/>
              <a:defRPr sz="32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742920" indent="-285738" algn="l" defTabSz="457182" rtl="0" eaLnBrk="1" latinLnBrk="0" hangingPunct="1">
              <a:spcBef>
                <a:spcPct val="20000"/>
              </a:spcBef>
              <a:buClr>
                <a:srgbClr val="6D6E70"/>
              </a:buClr>
              <a:buFont typeface="Arial"/>
              <a:buChar char="–"/>
              <a:defRPr sz="2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1142954" indent="-228590" algn="l" defTabSz="457182" rtl="0" eaLnBrk="1" latinLnBrk="0" hangingPunct="1">
              <a:spcBef>
                <a:spcPct val="20000"/>
              </a:spcBef>
              <a:buClr>
                <a:srgbClr val="6D6E70"/>
              </a:buClr>
              <a:buFont typeface="Arial"/>
              <a:buChar char="•"/>
              <a:defRPr sz="24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600136" indent="-228590" algn="l" defTabSz="457182" rtl="0" eaLnBrk="1" latinLnBrk="0" hangingPunct="1">
              <a:spcBef>
                <a:spcPct val="20000"/>
              </a:spcBef>
              <a:buClr>
                <a:srgbClr val="6D6E70"/>
              </a:buClr>
              <a:buFont typeface="Arial"/>
              <a:buChar char="–"/>
              <a:defRPr sz="2000" kern="1200" baseline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371545" indent="0" algn="l" defTabSz="457182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99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4" indent="-228590" algn="l" defTabSz="457182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230"/>
              </a:spcBef>
              <a:defRPr/>
            </a:pPr>
            <a:endParaRPr lang="en-US" sz="1750">
              <a:solidFill>
                <a:srgbClr val="000000"/>
              </a:solidFill>
            </a:endParaRPr>
          </a:p>
          <a:p>
            <a:pPr>
              <a:defRPr/>
            </a:pPr>
            <a:endParaRPr lang="en-US" sz="2000">
              <a:solidFill>
                <a:srgbClr val="00000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578740" y="1092017"/>
            <a:ext cx="6295546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7" indent="-342900" defTabSz="285739">
              <a:spcAft>
                <a:spcPts val="1200"/>
              </a:spcAft>
              <a:buClr>
                <a:srgbClr val="6D6E70"/>
              </a:buClr>
              <a:buFont typeface="+mj-lt"/>
              <a:buAutoNum type="arabicPeriod"/>
              <a:defRPr/>
            </a:pPr>
            <a:r>
              <a:rPr lang="en-US" sz="1600" dirty="0">
                <a:solidFill>
                  <a:schemeClr val="bg2"/>
                </a:solidFill>
              </a:rPr>
              <a:t>Data Collector is run against existing WebSphere system </a:t>
            </a:r>
            <a:br>
              <a:rPr lang="en-US" sz="1600" dirty="0">
                <a:solidFill>
                  <a:schemeClr val="bg2"/>
                </a:solidFill>
              </a:rPr>
            </a:br>
            <a:r>
              <a:rPr lang="en-US" sz="1600" dirty="0">
                <a:solidFill>
                  <a:schemeClr val="bg2"/>
                </a:solidFill>
              </a:rPr>
              <a:t>environment to gather information about WebSphere and the applications deployed there</a:t>
            </a:r>
            <a:br>
              <a:rPr lang="en-US" sz="1600" dirty="0">
                <a:solidFill>
                  <a:schemeClr val="bg2"/>
                </a:solidFill>
              </a:rPr>
            </a:br>
            <a:endParaRPr lang="en-US" sz="2000" dirty="0">
              <a:solidFill>
                <a:schemeClr val="bg2"/>
              </a:solidFill>
            </a:endParaRPr>
          </a:p>
          <a:p>
            <a:pPr marL="342900" lvl="7" indent="-342900" defTabSz="285739">
              <a:spcAft>
                <a:spcPts val="1200"/>
              </a:spcAft>
              <a:buClr>
                <a:srgbClr val="6D6E70"/>
              </a:buClr>
              <a:buFont typeface="+mj-lt"/>
              <a:buAutoNum type="arabicPeriod"/>
              <a:defRPr/>
            </a:pPr>
            <a:r>
              <a:rPr lang="en-US" sz="1600" dirty="0">
                <a:solidFill>
                  <a:schemeClr val="bg2"/>
                </a:solidFill>
              </a:rPr>
              <a:t>Utilizes enhanced WAS binary scanner and configuration migration tools and provides recommendations and insights </a:t>
            </a:r>
            <a:br>
              <a:rPr lang="en-US" sz="1600" dirty="0">
                <a:solidFill>
                  <a:schemeClr val="bg2"/>
                </a:solidFill>
              </a:rPr>
            </a:br>
            <a:br>
              <a:rPr lang="en-US" sz="1050" dirty="0">
                <a:solidFill>
                  <a:schemeClr val="bg2"/>
                </a:solidFill>
              </a:rPr>
            </a:br>
            <a:r>
              <a:rPr lang="en-US" sz="1050" dirty="0">
                <a:solidFill>
                  <a:schemeClr val="bg2"/>
                </a:solidFill>
              </a:rPr>
              <a:t>            Applies rules related to the target cloud, the applications’ technology needs and</a:t>
            </a:r>
            <a:br>
              <a:rPr lang="en-US" sz="1050" dirty="0">
                <a:solidFill>
                  <a:schemeClr val="bg2"/>
                </a:solidFill>
              </a:rPr>
            </a:br>
            <a:r>
              <a:rPr lang="en-US" sz="1050" dirty="0">
                <a:solidFill>
                  <a:schemeClr val="bg2"/>
                </a:solidFill>
              </a:rPr>
              <a:t>            dependencies, best practices for container and cloud deployments, etc.</a:t>
            </a:r>
            <a:br>
              <a:rPr lang="en-US" sz="1050" dirty="0">
                <a:solidFill>
                  <a:schemeClr val="bg2"/>
                </a:solidFill>
              </a:rPr>
            </a:br>
            <a:endParaRPr lang="en-US" sz="1600" dirty="0">
              <a:solidFill>
                <a:schemeClr val="bg2"/>
              </a:solidFill>
            </a:endParaRPr>
          </a:p>
          <a:p>
            <a:pPr marL="342900" lvl="7" indent="-342900" defTabSz="285739">
              <a:spcAft>
                <a:spcPts val="1200"/>
              </a:spcAft>
              <a:buClr>
                <a:srgbClr val="6D6E70"/>
              </a:buClr>
              <a:buFont typeface="+mj-lt"/>
              <a:buAutoNum type="arabicPeriod"/>
              <a:defRPr/>
            </a:pPr>
            <a:r>
              <a:rPr lang="en-US" sz="1600" dirty="0">
                <a:solidFill>
                  <a:schemeClr val="bg2"/>
                </a:solidFill>
              </a:rPr>
              <a:t>Generates customized Liberty server.xml, Dockerfile, deployment.yaml and Helm charts for IBM cloud deployments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67" y="2136153"/>
            <a:ext cx="2049660" cy="10435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67" y="3490114"/>
            <a:ext cx="2049660" cy="11540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366" y="746976"/>
            <a:ext cx="2049660" cy="11901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B20DF4-83BB-AA4A-829A-216AA8C13B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9330" y="251501"/>
            <a:ext cx="1105341" cy="55665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1F89F25-3A91-2749-BE5C-B2F7C2030C98}"/>
              </a:ext>
            </a:extLst>
          </p:cNvPr>
          <p:cNvSpPr txBox="1">
            <a:spLocks/>
          </p:cNvSpPr>
          <p:nvPr/>
        </p:nvSpPr>
        <p:spPr>
          <a:xfrm>
            <a:off x="72483" y="329812"/>
            <a:ext cx="8942728" cy="5113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11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173038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2pPr>
            <a:lvl3pPr marL="3968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3pPr>
            <a:lvl4pPr marL="625475" indent="-168275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4pPr>
            <a:lvl5pPr marL="803275" indent="-173038" algn="l" defTabSz="457200" rtl="0" eaLnBrk="1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sz="2400" b="1" dirty="0">
                <a:solidFill>
                  <a:schemeClr val="bg2"/>
                </a:solidFill>
                <a:latin typeface="IBM Plex Sans SemiBold" panose="020B0503050000000000" pitchFamily="34" charset="77"/>
              </a:rPr>
              <a:t>How it works</a:t>
            </a:r>
            <a:endParaRPr lang="en-US" sz="2400" i="1" dirty="0">
              <a:solidFill>
                <a:schemeClr val="bg2"/>
              </a:solidFill>
              <a:latin typeface="IBM Plex Sans Light" panose="020B0503050000000000" pitchFamily="34" charset="77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t>IBM Cloud / © 2018 IBM Corporation</a:t>
            </a:r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0BE6F14-FF48-0F4F-A8AA-2E3F25371E4A}" type="slidenum">
              <a:rPr kumimoji="0" lang="en-US" sz="600" b="0" i="0" u="none" strike="noStrike" kern="1200" cap="none" spc="0" normalizeH="0" baseline="0" noProof="0" smtClean="0">
                <a:ln>
                  <a:noFill/>
                </a:ln>
                <a:effectLst/>
                <a:uLnTx/>
                <a:uFillTx/>
                <a:latin typeface="Arial"/>
                <a:cs typeface="Arial" charset="0"/>
              </a:rPr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093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11000" b="-9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Demo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0638076"/>
      </p:ext>
    </p:extLst>
  </p:cSld>
  <p:clrMapOvr>
    <a:masterClrMapping/>
  </p:clrMapOvr>
</p:sld>
</file>

<file path=ppt/theme/theme1.xml><?xml version="1.0" encoding="utf-8"?>
<a:theme xmlns:a="http://schemas.openxmlformats.org/drawingml/2006/main" name="dk_blu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_Master_Presentation_2017_v23_plex" id="{9703D799-5C8D-3249-8B0E-7EB5E8B92432}" vid="{FA5E7C78-ED6F-424F-AF60-065FEC4AE799}"/>
    </a:ext>
  </a:extLst>
</a:theme>
</file>

<file path=ppt/theme/theme2.xml><?xml version="1.0" encoding="utf-8"?>
<a:theme xmlns:a="http://schemas.openxmlformats.org/drawingml/2006/main" name="1_dk_blu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_Master_Presentation_2017_v23_plex" id="{9703D799-5C8D-3249-8B0E-7EB5E8B92432}" vid="{FA5E7C78-ED6F-424F-AF60-065FEC4AE799}"/>
    </a:ext>
  </a:extLst>
</a:theme>
</file>

<file path=ppt/theme/theme3.xml><?xml version="1.0" encoding="utf-8"?>
<a:theme xmlns:a="http://schemas.openxmlformats.org/drawingml/2006/main" name="gry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IBM Master PPT Template">
      <a:majorFont>
        <a:latin typeface="IBM Plex Sans"/>
        <a:ea typeface=""/>
        <a:cs typeface=""/>
      </a:majorFont>
      <a:minorFont>
        <a:latin typeface="IBM Plex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>
        <a:ln w="6350">
          <a:solidFill>
            <a:schemeClr val="tx2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_Master_Presentation_2017_v23_plex" id="{9703D799-5C8D-3249-8B0E-7EB5E8B92432}" vid="{318F3B17-FA30-F547-974D-88ACE0AED250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9222</TotalTime>
  <Words>524</Words>
  <Application>Microsoft Macintosh PowerPoint</Application>
  <PresentationFormat>On-screen Show (16:9)</PresentationFormat>
  <Paragraphs>118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MS PGothic</vt:lpstr>
      <vt:lpstr>Arial</vt:lpstr>
      <vt:lpstr>Calibri</vt:lpstr>
      <vt:lpstr>Helvetica</vt:lpstr>
      <vt:lpstr>Helvetica Neue</vt:lpstr>
      <vt:lpstr>Helvetica Neue Light</vt:lpstr>
      <vt:lpstr>IBM Plex Sans</vt:lpstr>
      <vt:lpstr>IBM Plex Sans Light</vt:lpstr>
      <vt:lpstr>IBM Plex Sans SemiBold</vt:lpstr>
      <vt:lpstr>Wingdings</vt:lpstr>
      <vt:lpstr>dk_blu_background_2017</vt:lpstr>
      <vt:lpstr>1_dk_blu_background_2017</vt:lpstr>
      <vt:lpstr>gry_background_2017</vt:lpstr>
      <vt:lpstr>IBM Transformation Advisor  </vt:lpstr>
      <vt:lpstr>PowerPoint Presentation</vt:lpstr>
      <vt:lpstr>PowerPoint Presentation</vt:lpstr>
      <vt:lpstr>PowerPoint Presentation</vt:lpstr>
      <vt:lpstr>IBM Transformation Advisor            insightful recommendations to accelerate your journey</vt:lpstr>
      <vt:lpstr>PowerPoint Presentation</vt:lpstr>
      <vt:lpstr>PowerPoint Presentation</vt:lpstr>
      <vt:lpstr>PowerPoint Presentation</vt:lpstr>
      <vt:lpstr>Demo 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 Application Modernization</dc:title>
  <dc:creator>Troy Lewis</dc:creator>
  <cp:lastModifiedBy>Dave Mulley</cp:lastModifiedBy>
  <cp:revision>393</cp:revision>
  <dcterms:created xsi:type="dcterms:W3CDTF">2018-02-15T19:42:14Z</dcterms:created>
  <dcterms:modified xsi:type="dcterms:W3CDTF">2018-05-09T17:42:49Z</dcterms:modified>
</cp:coreProperties>
</file>